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 id="2147484201" r:id="rId2"/>
  </p:sldMasterIdLst>
  <p:notesMasterIdLst>
    <p:notesMasterId r:id="rId13"/>
  </p:notesMasterIdLst>
  <p:handoutMasterIdLst>
    <p:handoutMasterId r:id="rId14"/>
  </p:handoutMasterIdLst>
  <p:sldIdLst>
    <p:sldId id="290" r:id="rId3"/>
    <p:sldId id="325" r:id="rId4"/>
    <p:sldId id="324" r:id="rId5"/>
    <p:sldId id="331" r:id="rId6"/>
    <p:sldId id="327" r:id="rId7"/>
    <p:sldId id="316" r:id="rId8"/>
    <p:sldId id="317" r:id="rId9"/>
    <p:sldId id="323" r:id="rId10"/>
    <p:sldId id="332" r:id="rId11"/>
    <p:sldId id="318" r:id="rId12"/>
  </p:sldIdLst>
  <p:sldSz cx="9144000" cy="6858000" type="screen4x3"/>
  <p:notesSz cx="6805613" cy="9944100"/>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4C5"/>
    <a:srgbClr val="660066"/>
    <a:srgbClr val="529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8" autoAdjust="0"/>
    <p:restoredTop sz="83214" autoAdjust="0"/>
  </p:normalViewPr>
  <p:slideViewPr>
    <p:cSldViewPr snapToGrid="0">
      <p:cViewPr>
        <p:scale>
          <a:sx n="100" d="100"/>
          <a:sy n="100" d="100"/>
        </p:scale>
        <p:origin x="-1304"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838" y="126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STSB\AppData\Local\Microsoft\Windows\Temporary%20Internet%20Files\Content.Outlook\WBJ63DWV\16-09-30%20Draaitabellen%20patient%20betrokken%20en%20nazorg%20professional%20beschreven%202013%202014%202015%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STSB\AppData\Local\Microsoft\Windows\Temporary%20Internet%20Files\Content.Outlook\WBJ63DWV\16-09-30%20Draaitabellen%20patient%20betrokken%20en%20nazorg%20professional%20beschreven%202013%202014%202015%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baseline="0" dirty="0" err="1" smtClean="0"/>
              <a:t>Patient</a:t>
            </a:r>
            <a:r>
              <a:rPr lang="nl-NL" baseline="0" dirty="0" smtClean="0"/>
              <a:t>/</a:t>
            </a:r>
            <a:r>
              <a:rPr lang="nl-NL" baseline="0" dirty="0" err="1" smtClean="0"/>
              <a:t>family</a:t>
            </a:r>
            <a:r>
              <a:rPr lang="nl-NL" baseline="0" dirty="0" smtClean="0"/>
              <a:t> </a:t>
            </a:r>
            <a:r>
              <a:rPr lang="nl-NL" baseline="0" dirty="0" err="1" smtClean="0"/>
              <a:t>involvement</a:t>
            </a:r>
            <a:r>
              <a:rPr lang="nl-NL" baseline="0" dirty="0" smtClean="0"/>
              <a:t>, in </a:t>
            </a:r>
            <a:r>
              <a:rPr lang="nl-NL" baseline="0" dirty="0" err="1" smtClean="0"/>
              <a:t>terms</a:t>
            </a:r>
            <a:r>
              <a:rPr lang="nl-NL" baseline="0" dirty="0" smtClean="0"/>
              <a:t> of percentage</a:t>
            </a:r>
            <a:endParaRPr lang="nl-NL"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Blad2!$K$9</c:f>
              <c:strCache>
                <c:ptCount val="1"/>
                <c:pt idx="0">
                  <c:v>ja</c:v>
                </c:pt>
              </c:strCache>
            </c:strRef>
          </c:tx>
          <c:invertIfNegative val="0"/>
          <c:cat>
            <c:numRef>
              <c:f>Blad2!$J$10:$J$13</c:f>
              <c:numCache>
                <c:formatCode>@</c:formatCode>
                <c:ptCount val="4"/>
                <c:pt idx="0">
                  <c:v>2013.0</c:v>
                </c:pt>
                <c:pt idx="1">
                  <c:v>2014.0</c:v>
                </c:pt>
                <c:pt idx="2">
                  <c:v>2015.0</c:v>
                </c:pt>
                <c:pt idx="3">
                  <c:v>2016.0</c:v>
                </c:pt>
              </c:numCache>
            </c:numRef>
          </c:cat>
          <c:val>
            <c:numRef>
              <c:f>Blad2!$K$10:$K$13</c:f>
              <c:numCache>
                <c:formatCode>General</c:formatCode>
                <c:ptCount val="4"/>
                <c:pt idx="0">
                  <c:v>21.81000000000003</c:v>
                </c:pt>
                <c:pt idx="1">
                  <c:v>43.08</c:v>
                </c:pt>
                <c:pt idx="2">
                  <c:v>69.12</c:v>
                </c:pt>
                <c:pt idx="3">
                  <c:v>71.83</c:v>
                </c:pt>
              </c:numCache>
            </c:numRef>
          </c:val>
        </c:ser>
        <c:ser>
          <c:idx val="1"/>
          <c:order val="1"/>
          <c:tx>
            <c:strRef>
              <c:f>Blad2!$L$9</c:f>
              <c:strCache>
                <c:ptCount val="1"/>
                <c:pt idx="0">
                  <c:v>nee</c:v>
                </c:pt>
              </c:strCache>
            </c:strRef>
          </c:tx>
          <c:invertIfNegative val="0"/>
          <c:cat>
            <c:numRef>
              <c:f>Blad2!$J$10:$J$13</c:f>
              <c:numCache>
                <c:formatCode>@</c:formatCode>
                <c:ptCount val="4"/>
                <c:pt idx="0">
                  <c:v>2013.0</c:v>
                </c:pt>
                <c:pt idx="1">
                  <c:v>2014.0</c:v>
                </c:pt>
                <c:pt idx="2">
                  <c:v>2015.0</c:v>
                </c:pt>
                <c:pt idx="3">
                  <c:v>2016.0</c:v>
                </c:pt>
              </c:numCache>
            </c:numRef>
          </c:cat>
          <c:val>
            <c:numRef>
              <c:f>Blad2!$L$10:$L$13</c:f>
              <c:numCache>
                <c:formatCode>General</c:formatCode>
                <c:ptCount val="4"/>
                <c:pt idx="0">
                  <c:v>49.91</c:v>
                </c:pt>
                <c:pt idx="1">
                  <c:v>27.55</c:v>
                </c:pt>
                <c:pt idx="2">
                  <c:v>13.6</c:v>
                </c:pt>
                <c:pt idx="3">
                  <c:v>13.8</c:v>
                </c:pt>
              </c:numCache>
            </c:numRef>
          </c:val>
        </c:ser>
        <c:ser>
          <c:idx val="2"/>
          <c:order val="2"/>
          <c:tx>
            <c:strRef>
              <c:f>Blad2!$M$9</c:f>
              <c:strCache>
                <c:ptCount val="1"/>
                <c:pt idx="0">
                  <c:v>nvt</c:v>
                </c:pt>
              </c:strCache>
            </c:strRef>
          </c:tx>
          <c:spPr>
            <a:ln>
              <a:solidFill>
                <a:schemeClr val="tx1"/>
              </a:solidFill>
            </a:ln>
          </c:spPr>
          <c:invertIfNegative val="0"/>
          <c:cat>
            <c:numRef>
              <c:f>Blad2!$J$10:$J$13</c:f>
              <c:numCache>
                <c:formatCode>@</c:formatCode>
                <c:ptCount val="4"/>
                <c:pt idx="0">
                  <c:v>2013.0</c:v>
                </c:pt>
                <c:pt idx="1">
                  <c:v>2014.0</c:v>
                </c:pt>
                <c:pt idx="2">
                  <c:v>2015.0</c:v>
                </c:pt>
                <c:pt idx="3">
                  <c:v>2016.0</c:v>
                </c:pt>
              </c:numCache>
            </c:numRef>
          </c:cat>
          <c:val>
            <c:numRef>
              <c:f>Blad2!$M$10:$M$13</c:f>
              <c:numCache>
                <c:formatCode>General</c:formatCode>
                <c:ptCount val="4"/>
                <c:pt idx="0">
                  <c:v>12.22</c:v>
                </c:pt>
                <c:pt idx="1">
                  <c:v>26.21</c:v>
                </c:pt>
                <c:pt idx="2">
                  <c:v>15.27</c:v>
                </c:pt>
                <c:pt idx="3">
                  <c:v>13.24</c:v>
                </c:pt>
              </c:numCache>
            </c:numRef>
          </c:val>
        </c:ser>
        <c:ser>
          <c:idx val="3"/>
          <c:order val="3"/>
          <c:tx>
            <c:strRef>
              <c:f>Blad2!$N$9</c:f>
              <c:strCache>
                <c:ptCount val="1"/>
                <c:pt idx="0">
                  <c:v>onbekend</c:v>
                </c:pt>
              </c:strCache>
            </c:strRef>
          </c:tx>
          <c:invertIfNegative val="0"/>
          <c:cat>
            <c:numRef>
              <c:f>Blad2!$J$10:$J$13</c:f>
              <c:numCache>
                <c:formatCode>@</c:formatCode>
                <c:ptCount val="4"/>
                <c:pt idx="0">
                  <c:v>2013.0</c:v>
                </c:pt>
                <c:pt idx="1">
                  <c:v>2014.0</c:v>
                </c:pt>
                <c:pt idx="2">
                  <c:v>2015.0</c:v>
                </c:pt>
                <c:pt idx="3">
                  <c:v>2016.0</c:v>
                </c:pt>
              </c:numCache>
            </c:numRef>
          </c:cat>
          <c:val>
            <c:numRef>
              <c:f>Blad2!$N$10:$N$13</c:f>
              <c:numCache>
                <c:formatCode>General</c:formatCode>
                <c:ptCount val="4"/>
                <c:pt idx="0">
                  <c:v>16.06</c:v>
                </c:pt>
                <c:pt idx="1">
                  <c:v>3.16</c:v>
                </c:pt>
                <c:pt idx="2">
                  <c:v>2.01</c:v>
                </c:pt>
                <c:pt idx="3">
                  <c:v>1.129999999999996</c:v>
                </c:pt>
              </c:numCache>
            </c:numRef>
          </c:val>
        </c:ser>
        <c:dLbls>
          <c:showLegendKey val="0"/>
          <c:showVal val="0"/>
          <c:showCatName val="0"/>
          <c:showSerName val="0"/>
          <c:showPercent val="0"/>
          <c:showBubbleSize val="0"/>
        </c:dLbls>
        <c:gapWidth val="55"/>
        <c:gapDepth val="55"/>
        <c:shape val="box"/>
        <c:axId val="2122894312"/>
        <c:axId val="2122896472"/>
        <c:axId val="0"/>
      </c:bar3DChart>
      <c:catAx>
        <c:axId val="2122894312"/>
        <c:scaling>
          <c:orientation val="minMax"/>
        </c:scaling>
        <c:delete val="0"/>
        <c:axPos val="l"/>
        <c:numFmt formatCode="@" sourceLinked="1"/>
        <c:majorTickMark val="none"/>
        <c:minorTickMark val="none"/>
        <c:tickLblPos val="nextTo"/>
        <c:crossAx val="2122896472"/>
        <c:crosses val="autoZero"/>
        <c:auto val="1"/>
        <c:lblAlgn val="ctr"/>
        <c:lblOffset val="100"/>
        <c:noMultiLvlLbl val="0"/>
      </c:catAx>
      <c:valAx>
        <c:axId val="2122896472"/>
        <c:scaling>
          <c:orientation val="minMax"/>
        </c:scaling>
        <c:delete val="0"/>
        <c:axPos val="b"/>
        <c:majorGridlines/>
        <c:numFmt formatCode="General" sourceLinked="1"/>
        <c:majorTickMark val="none"/>
        <c:minorTickMark val="none"/>
        <c:tickLblPos val="nextTo"/>
        <c:crossAx val="2122894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nl-NL" sz="1800" dirty="0" err="1" smtClean="0"/>
              <a:t>Follow</a:t>
            </a:r>
            <a:r>
              <a:rPr lang="nl-NL" sz="1800" dirty="0" smtClean="0"/>
              <a:t> up care </a:t>
            </a:r>
            <a:r>
              <a:rPr lang="nl-NL" sz="1800" dirty="0" err="1" smtClean="0"/>
              <a:t>for</a:t>
            </a:r>
            <a:r>
              <a:rPr lang="nl-NL" sz="1800" dirty="0" smtClean="0"/>
              <a:t> the </a:t>
            </a:r>
            <a:r>
              <a:rPr lang="nl-NL" sz="1800" dirty="0" err="1" smtClean="0"/>
              <a:t>caregiver</a:t>
            </a:r>
            <a:r>
              <a:rPr lang="nl-NL" dirty="0" smtClean="0"/>
              <a:t>, in </a:t>
            </a:r>
            <a:r>
              <a:rPr lang="nl-NL" dirty="0" err="1" smtClean="0"/>
              <a:t>terms</a:t>
            </a:r>
            <a:r>
              <a:rPr lang="nl-NL" dirty="0" smtClean="0"/>
              <a:t> of percentage</a:t>
            </a:r>
            <a:endParaRPr lang="nl-NL"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Blad2!$K$20</c:f>
              <c:strCache>
                <c:ptCount val="1"/>
                <c:pt idx="0">
                  <c:v>ja</c:v>
                </c:pt>
              </c:strCache>
            </c:strRef>
          </c:tx>
          <c:invertIfNegative val="0"/>
          <c:cat>
            <c:numRef>
              <c:f>Blad2!$J$21:$J$24</c:f>
              <c:numCache>
                <c:formatCode>@</c:formatCode>
                <c:ptCount val="4"/>
                <c:pt idx="0">
                  <c:v>2013.0</c:v>
                </c:pt>
                <c:pt idx="1">
                  <c:v>2014.0</c:v>
                </c:pt>
                <c:pt idx="2">
                  <c:v>2015.0</c:v>
                </c:pt>
                <c:pt idx="3">
                  <c:v>2016.0</c:v>
                </c:pt>
              </c:numCache>
            </c:numRef>
          </c:cat>
          <c:val>
            <c:numRef>
              <c:f>Blad2!$K$21:$K$24</c:f>
              <c:numCache>
                <c:formatCode>General</c:formatCode>
                <c:ptCount val="4"/>
                <c:pt idx="0">
                  <c:v>50.61</c:v>
                </c:pt>
                <c:pt idx="1">
                  <c:v>76.94000000000002</c:v>
                </c:pt>
                <c:pt idx="2">
                  <c:v>87.85</c:v>
                </c:pt>
                <c:pt idx="3">
                  <c:v>90.7</c:v>
                </c:pt>
              </c:numCache>
            </c:numRef>
          </c:val>
        </c:ser>
        <c:ser>
          <c:idx val="1"/>
          <c:order val="1"/>
          <c:tx>
            <c:strRef>
              <c:f>Blad2!$L$20</c:f>
              <c:strCache>
                <c:ptCount val="1"/>
                <c:pt idx="0">
                  <c:v>nee</c:v>
                </c:pt>
              </c:strCache>
            </c:strRef>
          </c:tx>
          <c:invertIfNegative val="0"/>
          <c:cat>
            <c:numRef>
              <c:f>Blad2!$J$21:$J$24</c:f>
              <c:numCache>
                <c:formatCode>@</c:formatCode>
                <c:ptCount val="4"/>
                <c:pt idx="0">
                  <c:v>2013.0</c:v>
                </c:pt>
                <c:pt idx="1">
                  <c:v>2014.0</c:v>
                </c:pt>
                <c:pt idx="2">
                  <c:v>2015.0</c:v>
                </c:pt>
                <c:pt idx="3">
                  <c:v>2016.0</c:v>
                </c:pt>
              </c:numCache>
            </c:numRef>
          </c:cat>
          <c:val>
            <c:numRef>
              <c:f>Blad2!$L$21:$L$24</c:f>
              <c:numCache>
                <c:formatCode>General</c:formatCode>
                <c:ptCount val="4"/>
                <c:pt idx="0">
                  <c:v>41.01</c:v>
                </c:pt>
                <c:pt idx="1">
                  <c:v>21.6</c:v>
                </c:pt>
                <c:pt idx="2">
                  <c:v>10.48</c:v>
                </c:pt>
                <c:pt idx="3">
                  <c:v>7.89</c:v>
                </c:pt>
              </c:numCache>
            </c:numRef>
          </c:val>
        </c:ser>
        <c:ser>
          <c:idx val="2"/>
          <c:order val="2"/>
          <c:tx>
            <c:strRef>
              <c:f>Blad2!$M$20</c:f>
              <c:strCache>
                <c:ptCount val="1"/>
                <c:pt idx="0">
                  <c:v>onbekend</c:v>
                </c:pt>
              </c:strCache>
            </c:strRef>
          </c:tx>
          <c:spPr>
            <a:ln>
              <a:solidFill>
                <a:schemeClr val="tx1"/>
              </a:solidFill>
            </a:ln>
          </c:spPr>
          <c:invertIfNegative val="0"/>
          <c:cat>
            <c:numRef>
              <c:f>Blad2!$J$21:$J$24</c:f>
              <c:numCache>
                <c:formatCode>@</c:formatCode>
                <c:ptCount val="4"/>
                <c:pt idx="0">
                  <c:v>2013.0</c:v>
                </c:pt>
                <c:pt idx="1">
                  <c:v>2014.0</c:v>
                </c:pt>
                <c:pt idx="2">
                  <c:v>2015.0</c:v>
                </c:pt>
                <c:pt idx="3">
                  <c:v>2016.0</c:v>
                </c:pt>
              </c:numCache>
            </c:numRef>
          </c:cat>
          <c:val>
            <c:numRef>
              <c:f>Blad2!$M$21:$M$24</c:f>
              <c:numCache>
                <c:formatCode>General</c:formatCode>
                <c:ptCount val="4"/>
                <c:pt idx="0">
                  <c:v>8.38</c:v>
                </c:pt>
                <c:pt idx="1">
                  <c:v>1.46</c:v>
                </c:pt>
                <c:pt idx="2">
                  <c:v>1.670000000000002</c:v>
                </c:pt>
                <c:pt idx="3">
                  <c:v>1.41</c:v>
                </c:pt>
              </c:numCache>
            </c:numRef>
          </c:val>
        </c:ser>
        <c:dLbls>
          <c:showLegendKey val="0"/>
          <c:showVal val="0"/>
          <c:showCatName val="0"/>
          <c:showSerName val="0"/>
          <c:showPercent val="0"/>
          <c:showBubbleSize val="0"/>
        </c:dLbls>
        <c:gapWidth val="55"/>
        <c:gapDepth val="55"/>
        <c:shape val="box"/>
        <c:axId val="2123131560"/>
        <c:axId val="2123134600"/>
        <c:axId val="0"/>
      </c:bar3DChart>
      <c:catAx>
        <c:axId val="2123131560"/>
        <c:scaling>
          <c:orientation val="minMax"/>
        </c:scaling>
        <c:delete val="0"/>
        <c:axPos val="l"/>
        <c:numFmt formatCode="@" sourceLinked="1"/>
        <c:majorTickMark val="none"/>
        <c:minorTickMark val="none"/>
        <c:tickLblPos val="nextTo"/>
        <c:crossAx val="2123134600"/>
        <c:crosses val="autoZero"/>
        <c:auto val="1"/>
        <c:lblAlgn val="ctr"/>
        <c:lblOffset val="100"/>
        <c:noMultiLvlLbl val="0"/>
      </c:catAx>
      <c:valAx>
        <c:axId val="2123134600"/>
        <c:scaling>
          <c:orientation val="minMax"/>
        </c:scaling>
        <c:delete val="0"/>
        <c:axPos val="b"/>
        <c:majorGridlines/>
        <c:numFmt formatCode="General" sourceLinked="1"/>
        <c:majorTickMark val="none"/>
        <c:minorTickMark val="none"/>
        <c:tickLblPos val="nextTo"/>
        <c:crossAx val="2123131560"/>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DA72D-C27D-4765-A1DC-455B1D6C1CB2}"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nl-NL"/>
        </a:p>
      </dgm:t>
    </dgm:pt>
    <dgm:pt modelId="{24CF1993-9363-46C0-9654-C988EE8BA44B}">
      <dgm:prSet phldrT="[Tekst]" custT="1"/>
      <dgm:spPr>
        <a:solidFill>
          <a:srgbClr val="FFFF00"/>
        </a:solidFill>
      </dgm:spPr>
      <dgm:t>
        <a:bodyPr/>
        <a:lstStyle/>
        <a:p>
          <a:r>
            <a:rPr lang="nl-NL" sz="1400" b="1" dirty="0" smtClean="0"/>
            <a:t>To </a:t>
          </a:r>
          <a:r>
            <a:rPr lang="nl-NL" sz="1400" b="1" dirty="0" err="1" smtClean="0"/>
            <a:t>err</a:t>
          </a:r>
          <a:r>
            <a:rPr lang="nl-NL" sz="1400" b="1" dirty="0" smtClean="0"/>
            <a:t> is </a:t>
          </a:r>
          <a:r>
            <a:rPr lang="nl-NL" sz="1400" b="1" dirty="0" err="1" smtClean="0"/>
            <a:t>human</a:t>
          </a:r>
          <a:endParaRPr lang="nl-NL" sz="1400" b="1" dirty="0" smtClean="0"/>
        </a:p>
        <a:p>
          <a:r>
            <a:rPr lang="nl-NL" sz="1400" b="1" dirty="0" smtClean="0"/>
            <a:t>1999</a:t>
          </a:r>
          <a:endParaRPr lang="nl-NL" sz="1400" b="1" dirty="0"/>
        </a:p>
      </dgm:t>
    </dgm:pt>
    <dgm:pt modelId="{C90C3533-10BB-488A-956B-224EB5416A97}" type="parTrans" cxnId="{3ACBFA61-0CB7-4995-BE4C-7D1436672B5E}">
      <dgm:prSet/>
      <dgm:spPr/>
      <dgm:t>
        <a:bodyPr/>
        <a:lstStyle/>
        <a:p>
          <a:endParaRPr lang="nl-NL"/>
        </a:p>
      </dgm:t>
    </dgm:pt>
    <dgm:pt modelId="{A3BF14E6-954D-46F2-9F20-1F56C6F37293}" type="sibTrans" cxnId="{3ACBFA61-0CB7-4995-BE4C-7D1436672B5E}">
      <dgm:prSet/>
      <dgm:spPr/>
      <dgm:t>
        <a:bodyPr/>
        <a:lstStyle/>
        <a:p>
          <a:endParaRPr lang="nl-NL"/>
        </a:p>
      </dgm:t>
    </dgm:pt>
    <dgm:pt modelId="{9C9D8F0D-D5C6-4BAC-85A5-AF61410B2662}">
      <dgm:prSet phldrT="[Tekst]" custT="1"/>
      <dgm:spPr>
        <a:solidFill>
          <a:schemeClr val="accent3">
            <a:lumMod val="95000"/>
          </a:schemeClr>
        </a:solidFill>
        <a:ln>
          <a:solidFill>
            <a:srgbClr val="0070C0"/>
          </a:solidFill>
        </a:ln>
      </dgm:spPr>
      <dgm:t>
        <a:bodyPr/>
        <a:lstStyle/>
        <a:p>
          <a:r>
            <a:rPr lang="nl-NL" sz="900" b="1" dirty="0" err="1" smtClean="0"/>
            <a:t>Transparency</a:t>
          </a:r>
          <a:r>
            <a:rPr lang="nl-NL" sz="900" b="1" dirty="0" smtClean="0"/>
            <a:t> in </a:t>
          </a:r>
          <a:r>
            <a:rPr lang="nl-NL" sz="900" b="1" dirty="0" err="1" smtClean="0"/>
            <a:t>adverse</a:t>
          </a:r>
          <a:r>
            <a:rPr lang="nl-NL" sz="900" b="1" dirty="0" smtClean="0"/>
            <a:t> </a:t>
          </a:r>
          <a:r>
            <a:rPr lang="nl-NL" sz="900" b="1" dirty="0" err="1" smtClean="0"/>
            <a:t>events</a:t>
          </a:r>
          <a:r>
            <a:rPr lang="nl-NL" sz="900" b="1" dirty="0" smtClean="0"/>
            <a:t> and </a:t>
          </a:r>
          <a:r>
            <a:rPr lang="nl-NL" sz="900" b="1" dirty="0" err="1" smtClean="0"/>
            <a:t>results</a:t>
          </a:r>
          <a:r>
            <a:rPr lang="nl-NL" sz="900" b="1" dirty="0" smtClean="0"/>
            <a:t> </a:t>
          </a:r>
        </a:p>
        <a:p>
          <a:r>
            <a:rPr lang="nl-NL" sz="900" b="1" dirty="0" smtClean="0"/>
            <a:t>2016</a:t>
          </a:r>
          <a:endParaRPr lang="nl-NL" sz="900" b="1" dirty="0"/>
        </a:p>
      </dgm:t>
    </dgm:pt>
    <dgm:pt modelId="{CBE6D85E-5840-42D4-B3CD-689C65AEEC9F}" type="parTrans" cxnId="{57C01D9E-FDC7-4EFB-8089-2C00F84CCF20}">
      <dgm:prSet/>
      <dgm:spPr/>
      <dgm:t>
        <a:bodyPr/>
        <a:lstStyle/>
        <a:p>
          <a:endParaRPr lang="nl-NL"/>
        </a:p>
      </dgm:t>
    </dgm:pt>
    <dgm:pt modelId="{44DFD051-4018-49CA-BD36-4D4FE59AB7C0}" type="sibTrans" cxnId="{57C01D9E-FDC7-4EFB-8089-2C00F84CCF20}">
      <dgm:prSet/>
      <dgm:spPr/>
      <dgm:t>
        <a:bodyPr/>
        <a:lstStyle/>
        <a:p>
          <a:endParaRPr lang="nl-NL"/>
        </a:p>
      </dgm:t>
    </dgm:pt>
    <dgm:pt modelId="{45D7D3AE-9540-4F99-9D81-B71BEDBFF551}">
      <dgm:prSet phldrT="[Tekst]" custT="1"/>
      <dgm:spPr>
        <a:solidFill>
          <a:srgbClr val="FFC000"/>
        </a:solidFill>
      </dgm:spPr>
      <dgm:t>
        <a:bodyPr/>
        <a:lstStyle/>
        <a:p>
          <a:r>
            <a:rPr lang="nl-NL" sz="900" b="1" dirty="0" err="1" smtClean="0"/>
            <a:t>Reporting</a:t>
          </a:r>
          <a:r>
            <a:rPr lang="nl-NL" sz="900" b="1" dirty="0" smtClean="0"/>
            <a:t> </a:t>
          </a:r>
          <a:r>
            <a:rPr lang="nl-NL" sz="900" b="1" dirty="0" err="1" smtClean="0"/>
            <a:t>adverse</a:t>
          </a:r>
          <a:r>
            <a:rPr lang="nl-NL" sz="900" b="1" dirty="0" smtClean="0"/>
            <a:t> </a:t>
          </a:r>
          <a:r>
            <a:rPr lang="nl-NL" sz="900" b="1" dirty="0" err="1" smtClean="0"/>
            <a:t>events</a:t>
          </a:r>
          <a:endParaRPr lang="nl-NL" sz="900" b="1" dirty="0" smtClean="0"/>
        </a:p>
        <a:p>
          <a:r>
            <a:rPr lang="nl-NL" sz="900" b="1" dirty="0" smtClean="0"/>
            <a:t>2005</a:t>
          </a:r>
          <a:endParaRPr lang="nl-NL" sz="900" b="1" dirty="0"/>
        </a:p>
      </dgm:t>
    </dgm:pt>
    <dgm:pt modelId="{56AD5968-14CA-4469-AE4A-6A448150B723}" type="parTrans" cxnId="{DBF99545-0811-43F8-B5BE-42BA76431DDB}">
      <dgm:prSet/>
      <dgm:spPr/>
      <dgm:t>
        <a:bodyPr/>
        <a:lstStyle/>
        <a:p>
          <a:endParaRPr lang="nl-NL"/>
        </a:p>
      </dgm:t>
    </dgm:pt>
    <dgm:pt modelId="{2C0D1142-F316-4AA1-976B-CC8A1E2D8238}" type="sibTrans" cxnId="{DBF99545-0811-43F8-B5BE-42BA76431DDB}">
      <dgm:prSet/>
      <dgm:spPr/>
      <dgm:t>
        <a:bodyPr/>
        <a:lstStyle/>
        <a:p>
          <a:endParaRPr lang="nl-NL"/>
        </a:p>
      </dgm:t>
    </dgm:pt>
    <dgm:pt modelId="{50589466-D5E3-491E-B953-D5363861DE1B}">
      <dgm:prSet phldrT="[Tekst]" custT="1"/>
      <dgm:spPr>
        <a:solidFill>
          <a:schemeClr val="accent3">
            <a:lumMod val="85000"/>
          </a:schemeClr>
        </a:solidFill>
      </dgm:spPr>
      <dgm:t>
        <a:bodyPr/>
        <a:lstStyle/>
        <a:p>
          <a:r>
            <a:rPr lang="nl-NL" sz="900" b="1" dirty="0" smtClean="0"/>
            <a:t>It’s the </a:t>
          </a:r>
          <a:r>
            <a:rPr lang="nl-NL" sz="900" b="1" dirty="0" err="1" smtClean="0"/>
            <a:t>result</a:t>
          </a:r>
          <a:r>
            <a:rPr lang="nl-NL" sz="900" b="1" dirty="0" smtClean="0"/>
            <a:t> </a:t>
          </a:r>
          <a:r>
            <a:rPr lang="nl-NL" sz="900" b="1" dirty="0" err="1" smtClean="0"/>
            <a:t>that</a:t>
          </a:r>
          <a:r>
            <a:rPr lang="nl-NL" sz="900" b="1" dirty="0" smtClean="0"/>
            <a:t> </a:t>
          </a:r>
          <a:r>
            <a:rPr lang="nl-NL" sz="900" b="1" dirty="0" err="1" smtClean="0"/>
            <a:t>counts</a:t>
          </a:r>
          <a:endParaRPr lang="nl-NL" sz="900" b="1" dirty="0" smtClean="0"/>
        </a:p>
        <a:p>
          <a:r>
            <a:rPr lang="nl-NL" sz="900" b="1" dirty="0" smtClean="0"/>
            <a:t>2004</a:t>
          </a:r>
        </a:p>
      </dgm:t>
    </dgm:pt>
    <dgm:pt modelId="{5207EDBD-7674-4CF1-AA20-09DA3C43F81A}" type="parTrans" cxnId="{C8A445D1-0D84-4078-B42E-EEC8B9A2E474}">
      <dgm:prSet/>
      <dgm:spPr/>
      <dgm:t>
        <a:bodyPr/>
        <a:lstStyle/>
        <a:p>
          <a:endParaRPr lang="nl-NL"/>
        </a:p>
      </dgm:t>
    </dgm:pt>
    <dgm:pt modelId="{8843735E-42F4-436B-B6C2-2457C6CF9267}" type="sibTrans" cxnId="{C8A445D1-0D84-4078-B42E-EEC8B9A2E474}">
      <dgm:prSet/>
      <dgm:spPr/>
      <dgm:t>
        <a:bodyPr/>
        <a:lstStyle/>
        <a:p>
          <a:endParaRPr lang="nl-NL"/>
        </a:p>
      </dgm:t>
    </dgm:pt>
    <dgm:pt modelId="{81A2E21B-513F-4B7B-9A66-3557503605B1}">
      <dgm:prSet phldrT="[Tekst]" custT="1"/>
      <dgm:spPr>
        <a:solidFill>
          <a:schemeClr val="accent1">
            <a:lumMod val="40000"/>
            <a:lumOff val="60000"/>
          </a:schemeClr>
        </a:solidFill>
      </dgm:spPr>
      <dgm:t>
        <a:bodyPr/>
        <a:lstStyle/>
        <a:p>
          <a:r>
            <a:rPr lang="nl-NL" sz="900" b="1" dirty="0" err="1" smtClean="0"/>
            <a:t>Involvement</a:t>
          </a:r>
          <a:r>
            <a:rPr lang="nl-NL" sz="900" b="1" dirty="0" smtClean="0"/>
            <a:t> of </a:t>
          </a:r>
          <a:r>
            <a:rPr lang="nl-NL" sz="900" b="1" dirty="0" err="1" smtClean="0"/>
            <a:t>patients</a:t>
          </a:r>
          <a:r>
            <a:rPr lang="nl-NL" sz="900" b="1" dirty="0" smtClean="0"/>
            <a:t> and </a:t>
          </a:r>
          <a:r>
            <a:rPr lang="nl-NL" sz="900" b="1" dirty="0" err="1" smtClean="0"/>
            <a:t>their</a:t>
          </a:r>
          <a:r>
            <a:rPr lang="nl-NL" sz="900" b="1" dirty="0" smtClean="0"/>
            <a:t> </a:t>
          </a:r>
          <a:r>
            <a:rPr lang="nl-NL" sz="900" b="1" dirty="0" err="1" smtClean="0"/>
            <a:t>family</a:t>
          </a:r>
          <a:r>
            <a:rPr lang="nl-NL" sz="900" b="1" dirty="0" smtClean="0"/>
            <a:t> </a:t>
          </a:r>
        </a:p>
        <a:p>
          <a:r>
            <a:rPr lang="nl-NL" sz="900" b="1" dirty="0" smtClean="0"/>
            <a:t>2014</a:t>
          </a:r>
          <a:endParaRPr lang="nl-NL" sz="900" b="1" dirty="0"/>
        </a:p>
      </dgm:t>
    </dgm:pt>
    <dgm:pt modelId="{D15C7CEE-BFCC-4E27-9DCC-5D90B201AAD2}" type="parTrans" cxnId="{A2253EE3-6155-4636-AD09-9825455A69C3}">
      <dgm:prSet/>
      <dgm:spPr/>
      <dgm:t>
        <a:bodyPr/>
        <a:lstStyle/>
        <a:p>
          <a:endParaRPr lang="nl-NL"/>
        </a:p>
      </dgm:t>
    </dgm:pt>
    <dgm:pt modelId="{4AB64F3D-0CD9-4A2C-8DE4-25D4A7063369}" type="sibTrans" cxnId="{A2253EE3-6155-4636-AD09-9825455A69C3}">
      <dgm:prSet/>
      <dgm:spPr/>
      <dgm:t>
        <a:bodyPr/>
        <a:lstStyle/>
        <a:p>
          <a:endParaRPr lang="nl-NL"/>
        </a:p>
      </dgm:t>
    </dgm:pt>
    <dgm:pt modelId="{EF6B6412-22BA-4091-A0B9-6A8A70913173}" type="pres">
      <dgm:prSet presAssocID="{F32DA72D-C27D-4765-A1DC-455B1D6C1CB2}" presName="Name0" presStyleCnt="0">
        <dgm:presLayoutVars>
          <dgm:dir/>
          <dgm:animLvl val="lvl"/>
          <dgm:resizeHandles val="exact"/>
        </dgm:presLayoutVars>
      </dgm:prSet>
      <dgm:spPr/>
      <dgm:t>
        <a:bodyPr/>
        <a:lstStyle/>
        <a:p>
          <a:endParaRPr lang="nl-NL"/>
        </a:p>
      </dgm:t>
    </dgm:pt>
    <dgm:pt modelId="{A84E7497-43D2-4C97-A6A0-45535A1628B3}" type="pres">
      <dgm:prSet presAssocID="{F32DA72D-C27D-4765-A1DC-455B1D6C1CB2}" presName="dummy" presStyleCnt="0"/>
      <dgm:spPr/>
    </dgm:pt>
    <dgm:pt modelId="{534EC82D-73CE-4059-B04E-B33B7381488D}" type="pres">
      <dgm:prSet presAssocID="{F32DA72D-C27D-4765-A1DC-455B1D6C1CB2}" presName="linH" presStyleCnt="0"/>
      <dgm:spPr/>
    </dgm:pt>
    <dgm:pt modelId="{90AFE13C-239F-406D-A742-BC230AD7C6C1}" type="pres">
      <dgm:prSet presAssocID="{F32DA72D-C27D-4765-A1DC-455B1D6C1CB2}" presName="padding1" presStyleCnt="0"/>
      <dgm:spPr/>
    </dgm:pt>
    <dgm:pt modelId="{05BF4C41-814B-4820-ACE0-E12040CE4E2E}" type="pres">
      <dgm:prSet presAssocID="{24CF1993-9363-46C0-9654-C988EE8BA44B}" presName="linV" presStyleCnt="0"/>
      <dgm:spPr/>
    </dgm:pt>
    <dgm:pt modelId="{754B0330-DCDB-4B0E-B898-EDFDB8570249}" type="pres">
      <dgm:prSet presAssocID="{24CF1993-9363-46C0-9654-C988EE8BA44B}" presName="spVertical1" presStyleCnt="0"/>
      <dgm:spPr/>
    </dgm:pt>
    <dgm:pt modelId="{D03BA9AC-BADE-4380-8639-1BC404DF7865}" type="pres">
      <dgm:prSet presAssocID="{24CF1993-9363-46C0-9654-C988EE8BA44B}" presName="parTx" presStyleLbl="revTx" presStyleIdx="0" presStyleCnt="5" custScaleX="112523" custScaleY="165907" custLinFactNeighborX="-83170" custLinFactNeighborY="53337">
        <dgm:presLayoutVars>
          <dgm:chMax val="0"/>
          <dgm:chPref val="0"/>
          <dgm:bulletEnabled val="1"/>
        </dgm:presLayoutVars>
      </dgm:prSet>
      <dgm:spPr/>
      <dgm:t>
        <a:bodyPr/>
        <a:lstStyle/>
        <a:p>
          <a:endParaRPr lang="nl-NL"/>
        </a:p>
      </dgm:t>
    </dgm:pt>
    <dgm:pt modelId="{2C2F9D85-B34E-4D46-BC30-AA87AD803D03}" type="pres">
      <dgm:prSet presAssocID="{24CF1993-9363-46C0-9654-C988EE8BA44B}" presName="spVertical2" presStyleCnt="0"/>
      <dgm:spPr/>
    </dgm:pt>
    <dgm:pt modelId="{6842B588-E9E7-4BFB-BB93-959C5D09B8B0}" type="pres">
      <dgm:prSet presAssocID="{24CF1993-9363-46C0-9654-C988EE8BA44B}" presName="spVertical3" presStyleCnt="0"/>
      <dgm:spPr/>
    </dgm:pt>
    <dgm:pt modelId="{BF59E861-8331-455D-B70F-E3AFC3DB59D7}" type="pres">
      <dgm:prSet presAssocID="{A3BF14E6-954D-46F2-9F20-1F56C6F37293}" presName="space" presStyleCnt="0"/>
      <dgm:spPr/>
    </dgm:pt>
    <dgm:pt modelId="{1D0ED9B4-CCF0-4755-ADD2-4E3505D0266A}" type="pres">
      <dgm:prSet presAssocID="{9C9D8F0D-D5C6-4BAC-85A5-AF61410B2662}" presName="linV" presStyleCnt="0"/>
      <dgm:spPr/>
    </dgm:pt>
    <dgm:pt modelId="{571D8A5E-751E-4F66-9D13-9EC0B2EDCDEA}" type="pres">
      <dgm:prSet presAssocID="{9C9D8F0D-D5C6-4BAC-85A5-AF61410B2662}" presName="spVertical1" presStyleCnt="0"/>
      <dgm:spPr/>
    </dgm:pt>
    <dgm:pt modelId="{9AE1F288-D0C9-4784-AAAA-9DAD0A40A767}" type="pres">
      <dgm:prSet presAssocID="{9C9D8F0D-D5C6-4BAC-85A5-AF61410B2662}" presName="parTx" presStyleLbl="revTx" presStyleIdx="1" presStyleCnt="5" custScaleX="125332" custLinFactX="100000" custLinFactY="2263" custLinFactNeighborX="197578" custLinFactNeighborY="100000">
        <dgm:presLayoutVars>
          <dgm:chMax val="0"/>
          <dgm:chPref val="0"/>
          <dgm:bulletEnabled val="1"/>
        </dgm:presLayoutVars>
      </dgm:prSet>
      <dgm:spPr/>
      <dgm:t>
        <a:bodyPr/>
        <a:lstStyle/>
        <a:p>
          <a:endParaRPr lang="nl-NL"/>
        </a:p>
      </dgm:t>
    </dgm:pt>
    <dgm:pt modelId="{DD7222FC-7622-4A65-A958-013CBA530B14}" type="pres">
      <dgm:prSet presAssocID="{9C9D8F0D-D5C6-4BAC-85A5-AF61410B2662}" presName="spVertical2" presStyleCnt="0"/>
      <dgm:spPr/>
    </dgm:pt>
    <dgm:pt modelId="{18B7F39D-D542-4ABF-AFC3-F53005970FEB}" type="pres">
      <dgm:prSet presAssocID="{9C9D8F0D-D5C6-4BAC-85A5-AF61410B2662}" presName="spVertical3" presStyleCnt="0"/>
      <dgm:spPr/>
    </dgm:pt>
    <dgm:pt modelId="{3518A730-CEB9-412E-84B0-7BF4F2738356}" type="pres">
      <dgm:prSet presAssocID="{44DFD051-4018-49CA-BD36-4D4FE59AB7C0}" presName="space" presStyleCnt="0"/>
      <dgm:spPr/>
    </dgm:pt>
    <dgm:pt modelId="{C40B8C17-8AC0-40B3-B5DC-5957C8713F6A}" type="pres">
      <dgm:prSet presAssocID="{45D7D3AE-9540-4F99-9D81-B71BEDBFF551}" presName="linV" presStyleCnt="0"/>
      <dgm:spPr/>
    </dgm:pt>
    <dgm:pt modelId="{48CE0C9E-4D20-4F74-A241-8C91C69E61A9}" type="pres">
      <dgm:prSet presAssocID="{45D7D3AE-9540-4F99-9D81-B71BEDBFF551}" presName="spVertical1" presStyleCnt="0"/>
      <dgm:spPr/>
    </dgm:pt>
    <dgm:pt modelId="{19D1D2EE-CD26-4472-8B15-ACB25B374E16}" type="pres">
      <dgm:prSet presAssocID="{45D7D3AE-9540-4F99-9D81-B71BEDBFF551}" presName="parTx" presStyleLbl="revTx" presStyleIdx="2" presStyleCnt="5" custScaleX="103823" custLinFactY="2210" custLinFactNeighborX="-98683" custLinFactNeighborY="100000">
        <dgm:presLayoutVars>
          <dgm:chMax val="0"/>
          <dgm:chPref val="0"/>
          <dgm:bulletEnabled val="1"/>
        </dgm:presLayoutVars>
      </dgm:prSet>
      <dgm:spPr/>
      <dgm:t>
        <a:bodyPr/>
        <a:lstStyle/>
        <a:p>
          <a:endParaRPr lang="nl-NL"/>
        </a:p>
      </dgm:t>
    </dgm:pt>
    <dgm:pt modelId="{F2597D7B-E6AA-4C0E-B1E9-3814FCA977BE}" type="pres">
      <dgm:prSet presAssocID="{45D7D3AE-9540-4F99-9D81-B71BEDBFF551}" presName="spVertical2" presStyleCnt="0"/>
      <dgm:spPr/>
    </dgm:pt>
    <dgm:pt modelId="{92CBCB30-5453-4ADA-8D43-AE2215179D57}" type="pres">
      <dgm:prSet presAssocID="{45D7D3AE-9540-4F99-9D81-B71BEDBFF551}" presName="spVertical3" presStyleCnt="0"/>
      <dgm:spPr/>
    </dgm:pt>
    <dgm:pt modelId="{A0D8CDB8-1B5D-4CFE-9852-660C2500F922}" type="pres">
      <dgm:prSet presAssocID="{2C0D1142-F316-4AA1-976B-CC8A1E2D8238}" presName="space" presStyleCnt="0"/>
      <dgm:spPr/>
    </dgm:pt>
    <dgm:pt modelId="{5106EB32-0341-494F-9EF4-0EBB69CFF4B5}" type="pres">
      <dgm:prSet presAssocID="{50589466-D5E3-491E-B953-D5363861DE1B}" presName="linV" presStyleCnt="0"/>
      <dgm:spPr/>
    </dgm:pt>
    <dgm:pt modelId="{AC389A1D-50A1-42AB-86FE-A26290BC864A}" type="pres">
      <dgm:prSet presAssocID="{50589466-D5E3-491E-B953-D5363861DE1B}" presName="spVertical1" presStyleCnt="0"/>
      <dgm:spPr/>
    </dgm:pt>
    <dgm:pt modelId="{23F8DA17-B97B-4FD2-8308-DA0B914CCB1A}" type="pres">
      <dgm:prSet presAssocID="{50589466-D5E3-491E-B953-D5363861DE1B}" presName="parTx" presStyleLbl="revTx" presStyleIdx="3" presStyleCnt="5" custLinFactX="-133756" custLinFactY="3062" custLinFactNeighborX="-200000" custLinFactNeighborY="100000">
        <dgm:presLayoutVars>
          <dgm:chMax val="0"/>
          <dgm:chPref val="0"/>
          <dgm:bulletEnabled val="1"/>
        </dgm:presLayoutVars>
      </dgm:prSet>
      <dgm:spPr/>
      <dgm:t>
        <a:bodyPr/>
        <a:lstStyle/>
        <a:p>
          <a:endParaRPr lang="nl-NL"/>
        </a:p>
      </dgm:t>
    </dgm:pt>
    <dgm:pt modelId="{51DF9A7D-C2D6-428D-AF79-78215CDF731A}" type="pres">
      <dgm:prSet presAssocID="{50589466-D5E3-491E-B953-D5363861DE1B}" presName="spVertical2" presStyleCnt="0"/>
      <dgm:spPr/>
    </dgm:pt>
    <dgm:pt modelId="{636DEC66-6E05-494E-B3D7-3F110269117F}" type="pres">
      <dgm:prSet presAssocID="{50589466-D5E3-491E-B953-D5363861DE1B}" presName="spVertical3" presStyleCnt="0"/>
      <dgm:spPr/>
    </dgm:pt>
    <dgm:pt modelId="{D23C6DE5-13AB-4051-9D03-76A5BF1799A0}" type="pres">
      <dgm:prSet presAssocID="{8843735E-42F4-436B-B6C2-2457C6CF9267}" presName="space" presStyleCnt="0"/>
      <dgm:spPr/>
    </dgm:pt>
    <dgm:pt modelId="{34313433-F403-4221-83B2-EB7CF21158A8}" type="pres">
      <dgm:prSet presAssocID="{81A2E21B-513F-4B7B-9A66-3557503605B1}" presName="linV" presStyleCnt="0"/>
      <dgm:spPr/>
    </dgm:pt>
    <dgm:pt modelId="{4D73BC22-CA0D-4229-B87B-603823043418}" type="pres">
      <dgm:prSet presAssocID="{81A2E21B-513F-4B7B-9A66-3557503605B1}" presName="spVertical1" presStyleCnt="0"/>
      <dgm:spPr/>
    </dgm:pt>
    <dgm:pt modelId="{54A25FCA-00CC-4F3F-BDA7-52ED32963DB4}" type="pres">
      <dgm:prSet presAssocID="{81A2E21B-513F-4B7B-9A66-3557503605B1}" presName="parTx" presStyleLbl="revTx" presStyleIdx="4" presStyleCnt="5" custScaleX="133200" custLinFactX="-100000" custLinFactY="2959" custLinFactNeighborX="-129815" custLinFactNeighborY="100000">
        <dgm:presLayoutVars>
          <dgm:chMax val="0"/>
          <dgm:chPref val="0"/>
          <dgm:bulletEnabled val="1"/>
        </dgm:presLayoutVars>
      </dgm:prSet>
      <dgm:spPr/>
      <dgm:t>
        <a:bodyPr/>
        <a:lstStyle/>
        <a:p>
          <a:endParaRPr lang="nl-NL"/>
        </a:p>
      </dgm:t>
    </dgm:pt>
    <dgm:pt modelId="{5CF66DAD-2A83-43E4-A7C5-D477B048AEFA}" type="pres">
      <dgm:prSet presAssocID="{81A2E21B-513F-4B7B-9A66-3557503605B1}" presName="spVertical2" presStyleCnt="0"/>
      <dgm:spPr/>
    </dgm:pt>
    <dgm:pt modelId="{4580350D-0C44-4789-8D71-99B42CC0F63B}" type="pres">
      <dgm:prSet presAssocID="{81A2E21B-513F-4B7B-9A66-3557503605B1}" presName="spVertical3" presStyleCnt="0"/>
      <dgm:spPr/>
    </dgm:pt>
    <dgm:pt modelId="{EBFC4244-DDAB-40AC-B358-A806917917D4}" type="pres">
      <dgm:prSet presAssocID="{F32DA72D-C27D-4765-A1DC-455B1D6C1CB2}" presName="padding2" presStyleCnt="0"/>
      <dgm:spPr/>
    </dgm:pt>
    <dgm:pt modelId="{0890D3E2-0028-4DB9-9812-ED623EBDA234}" type="pres">
      <dgm:prSet presAssocID="{F32DA72D-C27D-4765-A1DC-455B1D6C1CB2}" presName="negArrow" presStyleCnt="0"/>
      <dgm:spPr/>
    </dgm:pt>
    <dgm:pt modelId="{F72B49A8-2CD1-4510-99BC-AD539783BA5D}" type="pres">
      <dgm:prSet presAssocID="{F32DA72D-C27D-4765-A1DC-455B1D6C1CB2}" presName="backgroundArrow" presStyleLbl="node1" presStyleIdx="0" presStyleCnt="1" custScaleY="159172" custLinFactNeighborX="335" custLinFactNeighborY="214"/>
      <dgm:spPr/>
      <dgm:t>
        <a:bodyPr/>
        <a:lstStyle/>
        <a:p>
          <a:endParaRPr lang="nl-NL"/>
        </a:p>
      </dgm:t>
    </dgm:pt>
  </dgm:ptLst>
  <dgm:cxnLst>
    <dgm:cxn modelId="{C8A445D1-0D84-4078-B42E-EEC8B9A2E474}" srcId="{F32DA72D-C27D-4765-A1DC-455B1D6C1CB2}" destId="{50589466-D5E3-491E-B953-D5363861DE1B}" srcOrd="3" destOrd="0" parTransId="{5207EDBD-7674-4CF1-AA20-09DA3C43F81A}" sibTransId="{8843735E-42F4-436B-B6C2-2457C6CF9267}"/>
    <dgm:cxn modelId="{E33A7267-31D6-4B23-8CF3-BBF6107E7123}" type="presOf" srcId="{50589466-D5E3-491E-B953-D5363861DE1B}" destId="{23F8DA17-B97B-4FD2-8308-DA0B914CCB1A}" srcOrd="0" destOrd="0" presId="urn:microsoft.com/office/officeart/2005/8/layout/hProcess3"/>
    <dgm:cxn modelId="{DBF99545-0811-43F8-B5BE-42BA76431DDB}" srcId="{F32DA72D-C27D-4765-A1DC-455B1D6C1CB2}" destId="{45D7D3AE-9540-4F99-9D81-B71BEDBFF551}" srcOrd="2" destOrd="0" parTransId="{56AD5968-14CA-4469-AE4A-6A448150B723}" sibTransId="{2C0D1142-F316-4AA1-976B-CC8A1E2D8238}"/>
    <dgm:cxn modelId="{A2253EE3-6155-4636-AD09-9825455A69C3}" srcId="{F32DA72D-C27D-4765-A1DC-455B1D6C1CB2}" destId="{81A2E21B-513F-4B7B-9A66-3557503605B1}" srcOrd="4" destOrd="0" parTransId="{D15C7CEE-BFCC-4E27-9DCC-5D90B201AAD2}" sibTransId="{4AB64F3D-0CD9-4A2C-8DE4-25D4A7063369}"/>
    <dgm:cxn modelId="{A8D72237-2470-4E01-9978-A0240B279907}" type="presOf" srcId="{45D7D3AE-9540-4F99-9D81-B71BEDBFF551}" destId="{19D1D2EE-CD26-4472-8B15-ACB25B374E16}" srcOrd="0" destOrd="0" presId="urn:microsoft.com/office/officeart/2005/8/layout/hProcess3"/>
    <dgm:cxn modelId="{8DBBCC4E-7B9C-4FDF-92BB-0A2952C3BEB7}" type="presOf" srcId="{F32DA72D-C27D-4765-A1DC-455B1D6C1CB2}" destId="{EF6B6412-22BA-4091-A0B9-6A8A70913173}" srcOrd="0" destOrd="0" presId="urn:microsoft.com/office/officeart/2005/8/layout/hProcess3"/>
    <dgm:cxn modelId="{3ACBFA61-0CB7-4995-BE4C-7D1436672B5E}" srcId="{F32DA72D-C27D-4765-A1DC-455B1D6C1CB2}" destId="{24CF1993-9363-46C0-9654-C988EE8BA44B}" srcOrd="0" destOrd="0" parTransId="{C90C3533-10BB-488A-956B-224EB5416A97}" sibTransId="{A3BF14E6-954D-46F2-9F20-1F56C6F37293}"/>
    <dgm:cxn modelId="{ED830222-8DD9-435C-ABDA-8BE1C5A0F501}" type="presOf" srcId="{9C9D8F0D-D5C6-4BAC-85A5-AF61410B2662}" destId="{9AE1F288-D0C9-4784-AAAA-9DAD0A40A767}" srcOrd="0" destOrd="0" presId="urn:microsoft.com/office/officeart/2005/8/layout/hProcess3"/>
    <dgm:cxn modelId="{2C40F69D-95AC-4539-AA39-7CA9BD950DC5}" type="presOf" srcId="{24CF1993-9363-46C0-9654-C988EE8BA44B}" destId="{D03BA9AC-BADE-4380-8639-1BC404DF7865}" srcOrd="0" destOrd="0" presId="urn:microsoft.com/office/officeart/2005/8/layout/hProcess3"/>
    <dgm:cxn modelId="{9764E195-918B-40F1-97A2-D518BDBDFD8E}" type="presOf" srcId="{81A2E21B-513F-4B7B-9A66-3557503605B1}" destId="{54A25FCA-00CC-4F3F-BDA7-52ED32963DB4}" srcOrd="0" destOrd="0" presId="urn:microsoft.com/office/officeart/2005/8/layout/hProcess3"/>
    <dgm:cxn modelId="{57C01D9E-FDC7-4EFB-8089-2C00F84CCF20}" srcId="{F32DA72D-C27D-4765-A1DC-455B1D6C1CB2}" destId="{9C9D8F0D-D5C6-4BAC-85A5-AF61410B2662}" srcOrd="1" destOrd="0" parTransId="{CBE6D85E-5840-42D4-B3CD-689C65AEEC9F}" sibTransId="{44DFD051-4018-49CA-BD36-4D4FE59AB7C0}"/>
    <dgm:cxn modelId="{7A73F14D-E129-4A31-A848-4D9579D7DF49}" type="presParOf" srcId="{EF6B6412-22BA-4091-A0B9-6A8A70913173}" destId="{A84E7497-43D2-4C97-A6A0-45535A1628B3}" srcOrd="0" destOrd="0" presId="urn:microsoft.com/office/officeart/2005/8/layout/hProcess3"/>
    <dgm:cxn modelId="{9DFF71D1-C258-4293-8309-D623052A8F2B}" type="presParOf" srcId="{EF6B6412-22BA-4091-A0B9-6A8A70913173}" destId="{534EC82D-73CE-4059-B04E-B33B7381488D}" srcOrd="1" destOrd="0" presId="urn:microsoft.com/office/officeart/2005/8/layout/hProcess3"/>
    <dgm:cxn modelId="{DA3E7700-BE96-400C-AD73-8563AB5A4771}" type="presParOf" srcId="{534EC82D-73CE-4059-B04E-B33B7381488D}" destId="{90AFE13C-239F-406D-A742-BC230AD7C6C1}" srcOrd="0" destOrd="0" presId="urn:microsoft.com/office/officeart/2005/8/layout/hProcess3"/>
    <dgm:cxn modelId="{D8E6BC8F-48B1-435D-92DC-ED34C23CEF65}" type="presParOf" srcId="{534EC82D-73CE-4059-B04E-B33B7381488D}" destId="{05BF4C41-814B-4820-ACE0-E12040CE4E2E}" srcOrd="1" destOrd="0" presId="urn:microsoft.com/office/officeart/2005/8/layout/hProcess3"/>
    <dgm:cxn modelId="{89D9051E-C7CD-48FD-AC89-E3BFA0C99D03}" type="presParOf" srcId="{05BF4C41-814B-4820-ACE0-E12040CE4E2E}" destId="{754B0330-DCDB-4B0E-B898-EDFDB8570249}" srcOrd="0" destOrd="0" presId="urn:microsoft.com/office/officeart/2005/8/layout/hProcess3"/>
    <dgm:cxn modelId="{5F26B0C8-E754-41D9-8325-8F61C8716823}" type="presParOf" srcId="{05BF4C41-814B-4820-ACE0-E12040CE4E2E}" destId="{D03BA9AC-BADE-4380-8639-1BC404DF7865}" srcOrd="1" destOrd="0" presId="urn:microsoft.com/office/officeart/2005/8/layout/hProcess3"/>
    <dgm:cxn modelId="{2C6D2E5C-D392-444F-8993-0D052CA6363C}" type="presParOf" srcId="{05BF4C41-814B-4820-ACE0-E12040CE4E2E}" destId="{2C2F9D85-B34E-4D46-BC30-AA87AD803D03}" srcOrd="2" destOrd="0" presId="urn:microsoft.com/office/officeart/2005/8/layout/hProcess3"/>
    <dgm:cxn modelId="{1BDDE554-53F9-4BC3-A354-108B16828D8B}" type="presParOf" srcId="{05BF4C41-814B-4820-ACE0-E12040CE4E2E}" destId="{6842B588-E9E7-4BFB-BB93-959C5D09B8B0}" srcOrd="3" destOrd="0" presId="urn:microsoft.com/office/officeart/2005/8/layout/hProcess3"/>
    <dgm:cxn modelId="{C4B2A511-A6D3-4E66-8ED8-42E61562E486}" type="presParOf" srcId="{534EC82D-73CE-4059-B04E-B33B7381488D}" destId="{BF59E861-8331-455D-B70F-E3AFC3DB59D7}" srcOrd="2" destOrd="0" presId="urn:microsoft.com/office/officeart/2005/8/layout/hProcess3"/>
    <dgm:cxn modelId="{8137893B-4E46-4703-AF2B-945CA3F440C2}" type="presParOf" srcId="{534EC82D-73CE-4059-B04E-B33B7381488D}" destId="{1D0ED9B4-CCF0-4755-ADD2-4E3505D0266A}" srcOrd="3" destOrd="0" presId="urn:microsoft.com/office/officeart/2005/8/layout/hProcess3"/>
    <dgm:cxn modelId="{869D8C00-A0D9-4FF1-A92C-526836CFDD54}" type="presParOf" srcId="{1D0ED9B4-CCF0-4755-ADD2-4E3505D0266A}" destId="{571D8A5E-751E-4F66-9D13-9EC0B2EDCDEA}" srcOrd="0" destOrd="0" presId="urn:microsoft.com/office/officeart/2005/8/layout/hProcess3"/>
    <dgm:cxn modelId="{67339E9E-68E2-438C-BDC3-6C33A6AD35B6}" type="presParOf" srcId="{1D0ED9B4-CCF0-4755-ADD2-4E3505D0266A}" destId="{9AE1F288-D0C9-4784-AAAA-9DAD0A40A767}" srcOrd="1" destOrd="0" presId="urn:microsoft.com/office/officeart/2005/8/layout/hProcess3"/>
    <dgm:cxn modelId="{04A986FA-912C-4436-BAEF-EFD732105E2F}" type="presParOf" srcId="{1D0ED9B4-CCF0-4755-ADD2-4E3505D0266A}" destId="{DD7222FC-7622-4A65-A958-013CBA530B14}" srcOrd="2" destOrd="0" presId="urn:microsoft.com/office/officeart/2005/8/layout/hProcess3"/>
    <dgm:cxn modelId="{43FAC1FD-50F3-428A-905A-8825F77642DD}" type="presParOf" srcId="{1D0ED9B4-CCF0-4755-ADD2-4E3505D0266A}" destId="{18B7F39D-D542-4ABF-AFC3-F53005970FEB}" srcOrd="3" destOrd="0" presId="urn:microsoft.com/office/officeart/2005/8/layout/hProcess3"/>
    <dgm:cxn modelId="{EBB52CEF-3C2E-4957-8004-95C973E69E23}" type="presParOf" srcId="{534EC82D-73CE-4059-B04E-B33B7381488D}" destId="{3518A730-CEB9-412E-84B0-7BF4F2738356}" srcOrd="4" destOrd="0" presId="urn:microsoft.com/office/officeart/2005/8/layout/hProcess3"/>
    <dgm:cxn modelId="{30DF6420-E8E5-49E8-893D-29818C5A3455}" type="presParOf" srcId="{534EC82D-73CE-4059-B04E-B33B7381488D}" destId="{C40B8C17-8AC0-40B3-B5DC-5957C8713F6A}" srcOrd="5" destOrd="0" presId="urn:microsoft.com/office/officeart/2005/8/layout/hProcess3"/>
    <dgm:cxn modelId="{46C291D0-B4B4-4540-8175-2B23BF8C3683}" type="presParOf" srcId="{C40B8C17-8AC0-40B3-B5DC-5957C8713F6A}" destId="{48CE0C9E-4D20-4F74-A241-8C91C69E61A9}" srcOrd="0" destOrd="0" presId="urn:microsoft.com/office/officeart/2005/8/layout/hProcess3"/>
    <dgm:cxn modelId="{306E79D3-26FA-4467-B1C4-1603E9373587}" type="presParOf" srcId="{C40B8C17-8AC0-40B3-B5DC-5957C8713F6A}" destId="{19D1D2EE-CD26-4472-8B15-ACB25B374E16}" srcOrd="1" destOrd="0" presId="urn:microsoft.com/office/officeart/2005/8/layout/hProcess3"/>
    <dgm:cxn modelId="{26AD9028-89D4-400C-B8D5-1FBBFD199621}" type="presParOf" srcId="{C40B8C17-8AC0-40B3-B5DC-5957C8713F6A}" destId="{F2597D7B-E6AA-4C0E-B1E9-3814FCA977BE}" srcOrd="2" destOrd="0" presId="urn:microsoft.com/office/officeart/2005/8/layout/hProcess3"/>
    <dgm:cxn modelId="{980315F0-87A4-43A4-9145-65D4BDB2C8EE}" type="presParOf" srcId="{C40B8C17-8AC0-40B3-B5DC-5957C8713F6A}" destId="{92CBCB30-5453-4ADA-8D43-AE2215179D57}" srcOrd="3" destOrd="0" presId="urn:microsoft.com/office/officeart/2005/8/layout/hProcess3"/>
    <dgm:cxn modelId="{FCD22723-A900-4CB3-9E88-9071D716901D}" type="presParOf" srcId="{534EC82D-73CE-4059-B04E-B33B7381488D}" destId="{A0D8CDB8-1B5D-4CFE-9852-660C2500F922}" srcOrd="6" destOrd="0" presId="urn:microsoft.com/office/officeart/2005/8/layout/hProcess3"/>
    <dgm:cxn modelId="{A6F476A2-F9B0-47B9-9DCA-5840F4543AF2}" type="presParOf" srcId="{534EC82D-73CE-4059-B04E-B33B7381488D}" destId="{5106EB32-0341-494F-9EF4-0EBB69CFF4B5}" srcOrd="7" destOrd="0" presId="urn:microsoft.com/office/officeart/2005/8/layout/hProcess3"/>
    <dgm:cxn modelId="{BC63660A-3358-44ED-A1A6-3DB405EEB916}" type="presParOf" srcId="{5106EB32-0341-494F-9EF4-0EBB69CFF4B5}" destId="{AC389A1D-50A1-42AB-86FE-A26290BC864A}" srcOrd="0" destOrd="0" presId="urn:microsoft.com/office/officeart/2005/8/layout/hProcess3"/>
    <dgm:cxn modelId="{C93B02FB-7CDC-4484-8205-A9ACA3F63CA9}" type="presParOf" srcId="{5106EB32-0341-494F-9EF4-0EBB69CFF4B5}" destId="{23F8DA17-B97B-4FD2-8308-DA0B914CCB1A}" srcOrd="1" destOrd="0" presId="urn:microsoft.com/office/officeart/2005/8/layout/hProcess3"/>
    <dgm:cxn modelId="{D778F1FC-5A52-4F00-AB8D-C34772BC793C}" type="presParOf" srcId="{5106EB32-0341-494F-9EF4-0EBB69CFF4B5}" destId="{51DF9A7D-C2D6-428D-AF79-78215CDF731A}" srcOrd="2" destOrd="0" presId="urn:microsoft.com/office/officeart/2005/8/layout/hProcess3"/>
    <dgm:cxn modelId="{549B7A8D-A1EA-4A3E-9B6A-7D9898A80560}" type="presParOf" srcId="{5106EB32-0341-494F-9EF4-0EBB69CFF4B5}" destId="{636DEC66-6E05-494E-B3D7-3F110269117F}" srcOrd="3" destOrd="0" presId="urn:microsoft.com/office/officeart/2005/8/layout/hProcess3"/>
    <dgm:cxn modelId="{CD5C9789-50E5-4FA8-9227-A7B9C2B41260}" type="presParOf" srcId="{534EC82D-73CE-4059-B04E-B33B7381488D}" destId="{D23C6DE5-13AB-4051-9D03-76A5BF1799A0}" srcOrd="8" destOrd="0" presId="urn:microsoft.com/office/officeart/2005/8/layout/hProcess3"/>
    <dgm:cxn modelId="{F85A847F-A75D-47C3-BD06-C56CF220C506}" type="presParOf" srcId="{534EC82D-73CE-4059-B04E-B33B7381488D}" destId="{34313433-F403-4221-83B2-EB7CF21158A8}" srcOrd="9" destOrd="0" presId="urn:microsoft.com/office/officeart/2005/8/layout/hProcess3"/>
    <dgm:cxn modelId="{7569E560-5645-41FD-AFD0-976FC5773554}" type="presParOf" srcId="{34313433-F403-4221-83B2-EB7CF21158A8}" destId="{4D73BC22-CA0D-4229-B87B-603823043418}" srcOrd="0" destOrd="0" presId="urn:microsoft.com/office/officeart/2005/8/layout/hProcess3"/>
    <dgm:cxn modelId="{DEF1D741-B1CD-4EBC-AAF4-1DCC80784ECC}" type="presParOf" srcId="{34313433-F403-4221-83B2-EB7CF21158A8}" destId="{54A25FCA-00CC-4F3F-BDA7-52ED32963DB4}" srcOrd="1" destOrd="0" presId="urn:microsoft.com/office/officeart/2005/8/layout/hProcess3"/>
    <dgm:cxn modelId="{C6B8292C-9884-4C8B-A4EC-8366FFCDD860}" type="presParOf" srcId="{34313433-F403-4221-83B2-EB7CF21158A8}" destId="{5CF66DAD-2A83-43E4-A7C5-D477B048AEFA}" srcOrd="2" destOrd="0" presId="urn:microsoft.com/office/officeart/2005/8/layout/hProcess3"/>
    <dgm:cxn modelId="{4ED28830-E86A-401F-B057-A2C8BCC55D18}" type="presParOf" srcId="{34313433-F403-4221-83B2-EB7CF21158A8}" destId="{4580350D-0C44-4789-8D71-99B42CC0F63B}" srcOrd="3" destOrd="0" presId="urn:microsoft.com/office/officeart/2005/8/layout/hProcess3"/>
    <dgm:cxn modelId="{EC90CC01-BEB5-439E-A8B3-EDFE3AC3C1DC}" type="presParOf" srcId="{534EC82D-73CE-4059-B04E-B33B7381488D}" destId="{EBFC4244-DDAB-40AC-B358-A806917917D4}" srcOrd="10" destOrd="0" presId="urn:microsoft.com/office/officeart/2005/8/layout/hProcess3"/>
    <dgm:cxn modelId="{41C1881F-1DE7-41A6-9299-D136998A073B}" type="presParOf" srcId="{534EC82D-73CE-4059-B04E-B33B7381488D}" destId="{0890D3E2-0028-4DB9-9812-ED623EBDA234}" srcOrd="11" destOrd="0" presId="urn:microsoft.com/office/officeart/2005/8/layout/hProcess3"/>
    <dgm:cxn modelId="{AE84506C-3E0C-4B3D-989C-568DA01C1D28}" type="presParOf" srcId="{534EC82D-73CE-4059-B04E-B33B7381488D}" destId="{F72B49A8-2CD1-4510-99BC-AD539783BA5D}"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B49A8-2CD1-4510-99BC-AD539783BA5D}">
      <dsp:nvSpPr>
        <dsp:cNvPr id="0" name=""/>
        <dsp:cNvSpPr/>
      </dsp:nvSpPr>
      <dsp:spPr>
        <a:xfrm>
          <a:off x="0" y="11715"/>
          <a:ext cx="8522592" cy="4354945"/>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25FCA-00CC-4F3F-BDA7-52ED32963DB4}">
      <dsp:nvSpPr>
        <dsp:cNvPr id="0" name=""/>
        <dsp:cNvSpPr/>
      </dsp:nvSpPr>
      <dsp:spPr>
        <a:xfrm>
          <a:off x="3803046" y="1414339"/>
          <a:ext cx="1419011" cy="1368000"/>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nl-NL" sz="900" b="1" kern="1200" dirty="0" err="1" smtClean="0"/>
            <a:t>Involvement</a:t>
          </a:r>
          <a:r>
            <a:rPr lang="nl-NL" sz="900" b="1" kern="1200" dirty="0" smtClean="0"/>
            <a:t> of </a:t>
          </a:r>
          <a:r>
            <a:rPr lang="nl-NL" sz="900" b="1" kern="1200" dirty="0" err="1" smtClean="0"/>
            <a:t>patients</a:t>
          </a:r>
          <a:r>
            <a:rPr lang="nl-NL" sz="900" b="1" kern="1200" dirty="0" smtClean="0"/>
            <a:t> and </a:t>
          </a:r>
          <a:r>
            <a:rPr lang="nl-NL" sz="900" b="1" kern="1200" dirty="0" err="1" smtClean="0"/>
            <a:t>their</a:t>
          </a:r>
          <a:r>
            <a:rPr lang="nl-NL" sz="900" b="1" kern="1200" dirty="0" smtClean="0"/>
            <a:t> </a:t>
          </a:r>
          <a:r>
            <a:rPr lang="nl-NL" sz="900" b="1" kern="1200" dirty="0" err="1" smtClean="0"/>
            <a:t>family</a:t>
          </a:r>
          <a:r>
            <a:rPr lang="nl-NL" sz="900" b="1" kern="1200" dirty="0" smtClean="0"/>
            <a:t> </a:t>
          </a:r>
        </a:p>
        <a:p>
          <a:pPr lvl="0" algn="ctr" defTabSz="400050">
            <a:lnSpc>
              <a:spcPct val="90000"/>
            </a:lnSpc>
            <a:spcBef>
              <a:spcPct val="0"/>
            </a:spcBef>
            <a:spcAft>
              <a:spcPct val="35000"/>
            </a:spcAft>
          </a:pPr>
          <a:r>
            <a:rPr lang="nl-NL" sz="900" b="1" kern="1200" dirty="0" smtClean="0"/>
            <a:t>2014</a:t>
          </a:r>
          <a:endParaRPr lang="nl-NL" sz="900" b="1" kern="1200" dirty="0"/>
        </a:p>
      </dsp:txBody>
      <dsp:txXfrm>
        <a:off x="3803046" y="1414339"/>
        <a:ext cx="1419011" cy="1368000"/>
      </dsp:txXfrm>
    </dsp:sp>
    <dsp:sp modelId="{23F8DA17-B97B-4FD2-8308-DA0B914CCB1A}">
      <dsp:nvSpPr>
        <dsp:cNvPr id="0" name=""/>
        <dsp:cNvSpPr/>
      </dsp:nvSpPr>
      <dsp:spPr>
        <a:xfrm>
          <a:off x="1417349" y="1415748"/>
          <a:ext cx="1065324" cy="1368000"/>
        </a:xfrm>
        <a:prstGeom prst="rect">
          <a:avLst/>
        </a:prstGeom>
        <a:solidFill>
          <a:schemeClr val="accent3">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nl-NL" sz="900" b="1" kern="1200" dirty="0" smtClean="0"/>
            <a:t>It’s the </a:t>
          </a:r>
          <a:r>
            <a:rPr lang="nl-NL" sz="900" b="1" kern="1200" dirty="0" err="1" smtClean="0"/>
            <a:t>result</a:t>
          </a:r>
          <a:r>
            <a:rPr lang="nl-NL" sz="900" b="1" kern="1200" dirty="0" smtClean="0"/>
            <a:t> </a:t>
          </a:r>
          <a:r>
            <a:rPr lang="nl-NL" sz="900" b="1" kern="1200" dirty="0" err="1" smtClean="0"/>
            <a:t>that</a:t>
          </a:r>
          <a:r>
            <a:rPr lang="nl-NL" sz="900" b="1" kern="1200" dirty="0" smtClean="0"/>
            <a:t> </a:t>
          </a:r>
          <a:r>
            <a:rPr lang="nl-NL" sz="900" b="1" kern="1200" dirty="0" err="1" smtClean="0"/>
            <a:t>counts</a:t>
          </a:r>
          <a:endParaRPr lang="nl-NL" sz="900" b="1" kern="1200" dirty="0" smtClean="0"/>
        </a:p>
        <a:p>
          <a:pPr lvl="0" algn="ctr" defTabSz="400050">
            <a:lnSpc>
              <a:spcPct val="90000"/>
            </a:lnSpc>
            <a:spcBef>
              <a:spcPct val="0"/>
            </a:spcBef>
            <a:spcAft>
              <a:spcPct val="35000"/>
            </a:spcAft>
          </a:pPr>
          <a:r>
            <a:rPr lang="nl-NL" sz="900" b="1" kern="1200" dirty="0" smtClean="0"/>
            <a:t>2004</a:t>
          </a:r>
        </a:p>
      </dsp:txBody>
      <dsp:txXfrm>
        <a:off x="1417349" y="1415748"/>
        <a:ext cx="1065324" cy="1368000"/>
      </dsp:txXfrm>
    </dsp:sp>
    <dsp:sp modelId="{19D1D2EE-CD26-4472-8B15-ACB25B374E16}">
      <dsp:nvSpPr>
        <dsp:cNvPr id="0" name=""/>
        <dsp:cNvSpPr/>
      </dsp:nvSpPr>
      <dsp:spPr>
        <a:xfrm>
          <a:off x="2602522" y="1404092"/>
          <a:ext cx="1106051" cy="1368000"/>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nl-NL" sz="900" b="1" kern="1200" dirty="0" err="1" smtClean="0"/>
            <a:t>Reporting</a:t>
          </a:r>
          <a:r>
            <a:rPr lang="nl-NL" sz="900" b="1" kern="1200" dirty="0" smtClean="0"/>
            <a:t> </a:t>
          </a:r>
          <a:r>
            <a:rPr lang="nl-NL" sz="900" b="1" kern="1200" dirty="0" err="1" smtClean="0"/>
            <a:t>adverse</a:t>
          </a:r>
          <a:r>
            <a:rPr lang="nl-NL" sz="900" b="1" kern="1200" dirty="0" smtClean="0"/>
            <a:t> </a:t>
          </a:r>
          <a:r>
            <a:rPr lang="nl-NL" sz="900" b="1" kern="1200" dirty="0" err="1" smtClean="0"/>
            <a:t>events</a:t>
          </a:r>
          <a:endParaRPr lang="nl-NL" sz="900" b="1" kern="1200" dirty="0" smtClean="0"/>
        </a:p>
        <a:p>
          <a:pPr lvl="0" algn="ctr" defTabSz="400050">
            <a:lnSpc>
              <a:spcPct val="90000"/>
            </a:lnSpc>
            <a:spcBef>
              <a:spcPct val="0"/>
            </a:spcBef>
            <a:spcAft>
              <a:spcPct val="35000"/>
            </a:spcAft>
          </a:pPr>
          <a:r>
            <a:rPr lang="nl-NL" sz="900" b="1" kern="1200" dirty="0" smtClean="0"/>
            <a:t>2005</a:t>
          </a:r>
          <a:endParaRPr lang="nl-NL" sz="900" b="1" kern="1200" dirty="0"/>
        </a:p>
      </dsp:txBody>
      <dsp:txXfrm>
        <a:off x="2602522" y="1404092"/>
        <a:ext cx="1106051" cy="1368000"/>
      </dsp:txXfrm>
    </dsp:sp>
    <dsp:sp modelId="{9AE1F288-D0C9-4784-AAAA-9DAD0A40A767}">
      <dsp:nvSpPr>
        <dsp:cNvPr id="0" name=""/>
        <dsp:cNvSpPr/>
      </dsp:nvSpPr>
      <dsp:spPr>
        <a:xfrm>
          <a:off x="5275729" y="1404817"/>
          <a:ext cx="1335191" cy="1368000"/>
        </a:xfrm>
        <a:prstGeom prst="rect">
          <a:avLst/>
        </a:prstGeom>
        <a:solidFill>
          <a:schemeClr val="accent3">
            <a:lumMod val="95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nl-NL" sz="900" b="1" kern="1200" dirty="0" err="1" smtClean="0"/>
            <a:t>Transparency</a:t>
          </a:r>
          <a:r>
            <a:rPr lang="nl-NL" sz="900" b="1" kern="1200" dirty="0" smtClean="0"/>
            <a:t> in </a:t>
          </a:r>
          <a:r>
            <a:rPr lang="nl-NL" sz="900" b="1" kern="1200" dirty="0" err="1" smtClean="0"/>
            <a:t>adverse</a:t>
          </a:r>
          <a:r>
            <a:rPr lang="nl-NL" sz="900" b="1" kern="1200" dirty="0" smtClean="0"/>
            <a:t> </a:t>
          </a:r>
          <a:r>
            <a:rPr lang="nl-NL" sz="900" b="1" kern="1200" dirty="0" err="1" smtClean="0"/>
            <a:t>events</a:t>
          </a:r>
          <a:r>
            <a:rPr lang="nl-NL" sz="900" b="1" kern="1200" dirty="0" smtClean="0"/>
            <a:t> and </a:t>
          </a:r>
          <a:r>
            <a:rPr lang="nl-NL" sz="900" b="1" kern="1200" dirty="0" err="1" smtClean="0"/>
            <a:t>results</a:t>
          </a:r>
          <a:r>
            <a:rPr lang="nl-NL" sz="900" b="1" kern="1200" dirty="0" smtClean="0"/>
            <a:t> </a:t>
          </a:r>
        </a:p>
        <a:p>
          <a:pPr lvl="0" algn="ctr" defTabSz="400050">
            <a:lnSpc>
              <a:spcPct val="90000"/>
            </a:lnSpc>
            <a:spcBef>
              <a:spcPct val="0"/>
            </a:spcBef>
            <a:spcAft>
              <a:spcPct val="35000"/>
            </a:spcAft>
          </a:pPr>
          <a:r>
            <a:rPr lang="nl-NL" sz="900" b="1" kern="1200" dirty="0" smtClean="0"/>
            <a:t>2016</a:t>
          </a:r>
          <a:endParaRPr lang="nl-NL" sz="900" b="1" kern="1200" dirty="0"/>
        </a:p>
      </dsp:txBody>
      <dsp:txXfrm>
        <a:off x="5275729" y="1404817"/>
        <a:ext cx="1335191" cy="1368000"/>
      </dsp:txXfrm>
    </dsp:sp>
    <dsp:sp modelId="{D03BA9AC-BADE-4380-8639-1BC404DF7865}">
      <dsp:nvSpPr>
        <dsp:cNvPr id="0" name=""/>
        <dsp:cNvSpPr/>
      </dsp:nvSpPr>
      <dsp:spPr>
        <a:xfrm>
          <a:off x="0" y="1054685"/>
          <a:ext cx="1198734" cy="2269607"/>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nl-NL" sz="1400" b="1" kern="1200" dirty="0" smtClean="0"/>
            <a:t>To </a:t>
          </a:r>
          <a:r>
            <a:rPr lang="nl-NL" sz="1400" b="1" kern="1200" dirty="0" err="1" smtClean="0"/>
            <a:t>err</a:t>
          </a:r>
          <a:r>
            <a:rPr lang="nl-NL" sz="1400" b="1" kern="1200" dirty="0" smtClean="0"/>
            <a:t> is </a:t>
          </a:r>
          <a:r>
            <a:rPr lang="nl-NL" sz="1400" b="1" kern="1200" dirty="0" err="1" smtClean="0"/>
            <a:t>human</a:t>
          </a:r>
          <a:endParaRPr lang="nl-NL" sz="1400" b="1" kern="1200" dirty="0" smtClean="0"/>
        </a:p>
        <a:p>
          <a:pPr lvl="0" algn="ctr" defTabSz="622300">
            <a:lnSpc>
              <a:spcPct val="90000"/>
            </a:lnSpc>
            <a:spcBef>
              <a:spcPct val="0"/>
            </a:spcBef>
            <a:spcAft>
              <a:spcPct val="35000"/>
            </a:spcAft>
          </a:pPr>
          <a:r>
            <a:rPr lang="nl-NL" sz="1400" b="1" kern="1200" dirty="0" smtClean="0"/>
            <a:t>1999</a:t>
          </a:r>
          <a:endParaRPr lang="nl-NL" sz="1400" b="1" kern="1200" dirty="0"/>
        </a:p>
      </dsp:txBody>
      <dsp:txXfrm>
        <a:off x="0" y="1054685"/>
        <a:ext cx="1198734" cy="22696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907D00C4-1ACD-4708-9364-4FD247DAC78F}" type="datetimeFigureOut">
              <a:rPr lang="nl-NL" smtClean="0"/>
              <a:pPr/>
              <a:t>19-10-16</a:t>
            </a:fld>
            <a:endParaRPr lang="nl-NL"/>
          </a:p>
        </p:txBody>
      </p:sp>
      <p:sp>
        <p:nvSpPr>
          <p:cNvPr id="4" name="Tijdelijke aanduiding voor voettekst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272133CD-5F36-4046-9838-9643AAB9FB3E}" type="slidenum">
              <a:rPr lang="nl-NL" smtClean="0"/>
              <a:pPr/>
              <a:t>‹nr.›</a:t>
            </a:fld>
            <a:endParaRPr lang="nl-NL"/>
          </a:p>
        </p:txBody>
      </p:sp>
    </p:spTree>
    <p:extLst>
      <p:ext uri="{BB962C8B-B14F-4D97-AF65-F5344CB8AC3E}">
        <p14:creationId xmlns:p14="http://schemas.microsoft.com/office/powerpoint/2010/main" val="1517212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1749D323-FA43-45E0-8855-C261733B4383}" type="datetimeFigureOut">
              <a:rPr lang="nl-NL"/>
              <a:pPr>
                <a:defRPr/>
              </a:pPr>
              <a:t>19-10-16</a:t>
            </a:fld>
            <a:endParaRPr lang="nl-NL" dirty="0"/>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nl-NL" noProof="0" dirty="0" smtClean="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wrap="square" lIns="91440" tIns="45720" rIns="91440" bIns="45720" numCol="1" anchor="t" anchorCtr="0" compatLnSpc="1">
            <a:prstTxWarp prst="textNoShape">
              <a:avLst/>
            </a:prstTxWarp>
            <a:normAutofit/>
          </a:bodyPr>
          <a:lstStyle/>
          <a:p>
            <a:pPr lvl="0"/>
            <a:r>
              <a:rPr lang="nl-NL" altLang="nl-NL" noProof="0" smtClean="0"/>
              <a:t>Klik om de modelstijlen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Calibri" pitchFamily="34" charset="0"/>
              </a:defRPr>
            </a:lvl1pPr>
          </a:lstStyle>
          <a:p>
            <a:fld id="{B39D402D-BCFC-4C09-BD8F-3C5EFECDC502}" type="slidenum">
              <a:rPr lang="nl-NL" altLang="nl-NL"/>
              <a:pPr/>
              <a:t>‹nr.›</a:t>
            </a:fld>
            <a:endParaRPr lang="nl-NL" altLang="nl-NL"/>
          </a:p>
        </p:txBody>
      </p:sp>
    </p:spTree>
    <p:extLst>
      <p:ext uri="{BB962C8B-B14F-4D97-AF65-F5344CB8AC3E}">
        <p14:creationId xmlns:p14="http://schemas.microsoft.com/office/powerpoint/2010/main" val="749454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7" name="Rectangle 3"/>
          <p:cNvSpPr>
            <a:spLocks noGrp="1" noChangeArrowheads="1"/>
          </p:cNvSpPr>
          <p:nvPr>
            <p:ph type="body" idx="1"/>
          </p:nvPr>
        </p:nvSpPr>
        <p:spPr bwMode="auto">
          <a:noFill/>
        </p:spPr>
        <p:txBody>
          <a:bodyPr/>
          <a:lstStyle/>
          <a:p>
            <a:pPr eaLnBrk="1" hangingPunct="1"/>
            <a:endParaRPr lang="nl-NL" altLang="nl-NL"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noFill/>
          <a:ln/>
        </p:spPr>
        <p:txBody>
          <a:bodyPr>
            <a:normAutofit fontScale="92500" lnSpcReduction="20000"/>
          </a:bodyPr>
          <a:lstStyle/>
          <a:p>
            <a:r>
              <a:rPr dirty="0" smtClean="0"/>
              <a:t>The </a:t>
            </a:r>
            <a:r>
              <a:rPr lang="nl-NL" dirty="0" err="1" smtClean="0"/>
              <a:t>facts</a:t>
            </a:r>
            <a:r>
              <a:rPr lang="nl-NL" dirty="0" smtClean="0"/>
              <a:t> and </a:t>
            </a:r>
            <a:r>
              <a:rPr dirty="0" smtClean="0"/>
              <a:t>figures in this slide provide some context to our work:</a:t>
            </a:r>
          </a:p>
          <a:p>
            <a:endParaRPr lang="en-GB" dirty="0" smtClean="0"/>
          </a:p>
          <a:p>
            <a:r>
              <a:rPr dirty="0" smtClean="0"/>
              <a:t>The Netherlands has no fewer than 28 laws concerning healthcare. We check if care providers comply with all the legislation that applies to them.</a:t>
            </a:r>
          </a:p>
          <a:p>
            <a:endParaRPr lang="en-GB" baseline="0" dirty="0" smtClean="0"/>
          </a:p>
          <a:p>
            <a:r>
              <a:rPr dirty="0" smtClean="0"/>
              <a:t>In addition to these laws, </a:t>
            </a:r>
            <a:r>
              <a:rPr b="1" dirty="0" smtClean="0"/>
              <a:t>the care providers themselves have also drawn up thousands of guidelines</a:t>
            </a:r>
            <a:r>
              <a:rPr dirty="0" smtClean="0"/>
              <a:t>. We also monitor if they comply with those guidelines.</a:t>
            </a:r>
          </a:p>
          <a:p>
            <a:endParaRPr lang="en-GB" baseline="0" dirty="0" smtClean="0"/>
          </a:p>
          <a:p>
            <a:r>
              <a:rPr dirty="0" smtClean="0"/>
              <a:t>The Netherlands has a massive healthcare budget. Healthcare is the biggest cost item for the Dutch government. </a:t>
            </a:r>
            <a:endParaRPr lang="nl-NL" i="1" baseline="0" dirty="0" smtClean="0">
              <a:solidFill>
                <a:srgbClr val="FF0000"/>
              </a:solidFill>
            </a:endParaRPr>
          </a:p>
          <a:p>
            <a:endParaRPr lang="en-GB" baseline="0" dirty="0" smtClean="0"/>
          </a:p>
          <a:p>
            <a:r>
              <a:rPr dirty="0" smtClean="0"/>
              <a:t>No fewer than 1.2 million people work in the care sector in one capacity or another. This is equivalent to approximately one care professional for every fourteen Dutch citizens. Many work in an organization, but the number of independent and/or self-employed healthcare professionals is increasing.</a:t>
            </a:r>
          </a:p>
          <a:p>
            <a:endParaRPr lang="en-GB" baseline="0" dirty="0" smtClean="0"/>
          </a:p>
          <a:p>
            <a:r>
              <a:rPr dirty="0" smtClean="0"/>
              <a:t>There are some 40,000 locations where care is provided. The total number of care organizations is smaller because they often run multiple locations. Nevertheless, it is the number of locations that matters to us, since quality and safety performance can vary considerably between locations run by a single organization.</a:t>
            </a:r>
          </a:p>
          <a:p>
            <a:endParaRPr lang="en-GB" baseline="0" dirty="0" smtClean="0"/>
          </a:p>
          <a:p>
            <a:endParaRPr lang="en-GB" baseline="0" dirty="0" smtClean="0"/>
          </a:p>
          <a:p>
            <a:r>
              <a:rPr dirty="0" smtClean="0"/>
              <a:t>  </a:t>
            </a:r>
            <a:endParaRPr lang="en-GB" dirty="0" smtClean="0"/>
          </a:p>
        </p:txBody>
      </p:sp>
      <p:sp>
        <p:nvSpPr>
          <p:cNvPr id="18436" name="Tijdelijke aanduiding voor dianummer 3"/>
          <p:cNvSpPr>
            <a:spLocks noGrp="1"/>
          </p:cNvSpPr>
          <p:nvPr>
            <p:ph type="sldNum" sz="quarter" idx="5"/>
          </p:nvPr>
        </p:nvSpPr>
        <p:spPr>
          <a:noFill/>
        </p:spPr>
        <p:txBody>
          <a:bodyPr/>
          <a:lstStyle/>
          <a:p>
            <a:fld id="{6E0D68E5-E2BC-4074-B5DC-0E2C2E47C2A1}" type="slidenum">
              <a:rPr lang="nl-NL" smtClean="0"/>
              <a:pPr/>
              <a:t>2</a:t>
            </a:fld>
            <a:endParaRPr lang="en-GB" smtClean="0"/>
          </a:p>
        </p:txBody>
      </p:sp>
    </p:spTree>
    <p:extLst>
      <p:ext uri="{BB962C8B-B14F-4D97-AF65-F5344CB8AC3E}">
        <p14:creationId xmlns:p14="http://schemas.microsoft.com/office/powerpoint/2010/main" val="53265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normAutofit/>
          </a:bodyPr>
          <a:lstStyle/>
          <a:p>
            <a:pPr>
              <a:buFont typeface="Arial" pitchFamily="34" charset="0"/>
              <a:buChar char="•"/>
              <a:defRPr/>
            </a:pPr>
            <a:r>
              <a:rPr dirty="0" smtClean="0"/>
              <a:t>The Dutch healthcare system ranks among the best in Europe </a:t>
            </a:r>
            <a:r>
              <a:rPr lang="nl-NL" dirty="0" smtClean="0">
                <a:latin typeface="+mn-lt"/>
                <a:sym typeface="Wingdings" pitchFamily="2" charset="2"/>
              </a:rPr>
              <a:t></a:t>
            </a:r>
            <a:r>
              <a:rPr dirty="0" smtClean="0"/>
              <a:t> must be preserved, also for future generations.</a:t>
            </a:r>
          </a:p>
          <a:p>
            <a:pPr>
              <a:buFont typeface="Arial" pitchFamily="34" charset="0"/>
              <a:buChar char="•"/>
              <a:defRPr/>
            </a:pPr>
            <a:r>
              <a:rPr dirty="0" smtClean="0"/>
              <a:t>Transition from a predominantly supervisory role </a:t>
            </a:r>
            <a:r>
              <a:rPr lang="nl-NL" dirty="0" smtClean="0">
                <a:latin typeface="+mn-lt"/>
                <a:sym typeface="Wingdings" pitchFamily="2" charset="2"/>
              </a:rPr>
              <a:t></a:t>
            </a:r>
            <a:r>
              <a:rPr dirty="0" smtClean="0"/>
              <a:t> to a role that also includes promoting safety and quality.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baseline="0" dirty="0" smtClean="0"/>
              <a:t>In </a:t>
            </a:r>
            <a:r>
              <a:rPr lang="nl-NL" baseline="0" dirty="0" err="1" smtClean="0"/>
              <a:t>that</a:t>
            </a:r>
            <a:r>
              <a:rPr lang="nl-NL" baseline="0" dirty="0" smtClean="0"/>
              <a:t> respect, we </a:t>
            </a:r>
            <a:r>
              <a:rPr lang="nl-NL" baseline="0" dirty="0" err="1" smtClean="0"/>
              <a:t>strive</a:t>
            </a:r>
            <a:r>
              <a:rPr lang="nl-NL" baseline="0" dirty="0" smtClean="0"/>
              <a:t> </a:t>
            </a:r>
            <a:r>
              <a:rPr lang="nl-NL" baseline="0" dirty="0" err="1" smtClean="0"/>
              <a:t>towards</a:t>
            </a:r>
            <a:r>
              <a:rPr lang="nl-NL" baseline="0" dirty="0" smtClean="0"/>
              <a:t> a </a:t>
            </a:r>
            <a:r>
              <a:rPr lang="nl-NL" baseline="0" dirty="0" err="1" smtClean="0"/>
              <a:t>broader</a:t>
            </a:r>
            <a:r>
              <a:rPr lang="nl-NL" baseline="0" dirty="0" smtClean="0"/>
              <a:t> </a:t>
            </a:r>
            <a:r>
              <a:rPr lang="nl-NL" baseline="0" dirty="0" err="1" smtClean="0"/>
              <a:t>movement</a:t>
            </a:r>
            <a:r>
              <a:rPr lang="nl-NL" baseline="0" dirty="0" smtClean="0"/>
              <a:t> </a:t>
            </a:r>
            <a:r>
              <a:rPr lang="nl-NL" baseline="0" dirty="0" err="1" smtClean="0"/>
              <a:t>towards</a:t>
            </a:r>
            <a:r>
              <a:rPr lang="nl-NL" baseline="0" dirty="0" smtClean="0"/>
              <a:t> </a:t>
            </a:r>
            <a:r>
              <a:rPr lang="nl-NL" baseline="0" dirty="0" err="1" smtClean="0"/>
              <a:t>openness</a:t>
            </a:r>
            <a:r>
              <a:rPr lang="nl-NL" baseline="0" dirty="0" smtClean="0"/>
              <a:t>. </a:t>
            </a:r>
            <a:r>
              <a:rPr lang="nl-NL" baseline="0" dirty="0" err="1" smtClean="0"/>
              <a:t>Being</a:t>
            </a:r>
            <a:r>
              <a:rPr lang="nl-NL" baseline="0" dirty="0" smtClean="0"/>
              <a:t> </a:t>
            </a:r>
            <a:r>
              <a:rPr lang="nl-NL" baseline="0" dirty="0" err="1" smtClean="0"/>
              <a:t>able</a:t>
            </a:r>
            <a:r>
              <a:rPr lang="nl-NL" baseline="0" dirty="0" smtClean="0"/>
              <a:t> to talk </a:t>
            </a:r>
            <a:r>
              <a:rPr lang="nl-NL" baseline="0" dirty="0" err="1" smtClean="0"/>
              <a:t>openly</a:t>
            </a:r>
            <a:r>
              <a:rPr lang="nl-NL" baseline="0" dirty="0" smtClean="0"/>
              <a:t> </a:t>
            </a:r>
            <a:r>
              <a:rPr lang="nl-NL" baseline="0" dirty="0" err="1" smtClean="0"/>
              <a:t>about</a:t>
            </a:r>
            <a:r>
              <a:rPr lang="nl-NL" baseline="0" dirty="0" smtClean="0"/>
              <a:t> </a:t>
            </a:r>
            <a:r>
              <a:rPr lang="nl-NL" baseline="0" dirty="0" err="1" smtClean="0"/>
              <a:t>what</a:t>
            </a:r>
            <a:r>
              <a:rPr lang="nl-NL" baseline="0" dirty="0" smtClean="0"/>
              <a:t> went wrong, </a:t>
            </a:r>
            <a:r>
              <a:rPr lang="nl-NL" baseline="0" dirty="0" err="1" smtClean="0"/>
              <a:t>or</a:t>
            </a:r>
            <a:r>
              <a:rPr lang="nl-NL" baseline="0" dirty="0" smtClean="0"/>
              <a:t> </a:t>
            </a:r>
            <a:r>
              <a:rPr lang="nl-NL" baseline="0" dirty="0" err="1" smtClean="0"/>
              <a:t>what</a:t>
            </a:r>
            <a:r>
              <a:rPr lang="nl-NL" baseline="0" dirty="0" smtClean="0"/>
              <a:t> </a:t>
            </a:r>
            <a:r>
              <a:rPr lang="nl-NL" baseline="0" dirty="0" err="1" smtClean="0"/>
              <a:t>makes</a:t>
            </a:r>
            <a:r>
              <a:rPr lang="nl-NL" baseline="0" dirty="0" smtClean="0"/>
              <a:t> </a:t>
            </a:r>
            <a:r>
              <a:rPr lang="nl-NL" baseline="0" dirty="0" err="1" smtClean="0"/>
              <a:t>you</a:t>
            </a:r>
            <a:r>
              <a:rPr lang="nl-NL" baseline="0" dirty="0" smtClean="0"/>
              <a:t> toss and turn at </a:t>
            </a:r>
            <a:r>
              <a:rPr lang="nl-NL" baseline="0" dirty="0" err="1" smtClean="0"/>
              <a:t>night</a:t>
            </a:r>
            <a:r>
              <a:rPr lang="nl-NL" baseline="0" dirty="0" smtClean="0"/>
              <a:t> </a:t>
            </a:r>
            <a:r>
              <a:rPr lang="nl-NL" baseline="0" dirty="0" err="1" smtClean="0"/>
              <a:t>requires</a:t>
            </a:r>
            <a:r>
              <a:rPr lang="nl-NL" baseline="0" dirty="0" smtClean="0"/>
              <a:t> a </a:t>
            </a:r>
            <a:r>
              <a:rPr lang="nl-NL" baseline="0" dirty="0" err="1" smtClean="0"/>
              <a:t>change</a:t>
            </a:r>
            <a:r>
              <a:rPr lang="nl-NL" baseline="0" dirty="0" smtClean="0"/>
              <a:t> of </a:t>
            </a:r>
            <a:r>
              <a:rPr lang="nl-NL" baseline="0" dirty="0" err="1" smtClean="0"/>
              <a:t>climate</a:t>
            </a:r>
            <a:r>
              <a:rPr lang="nl-NL" baseline="0" dirty="0" smtClean="0"/>
              <a:t>. A </a:t>
            </a:r>
            <a:r>
              <a:rPr lang="nl-NL" baseline="0" dirty="0" err="1" smtClean="0"/>
              <a:t>climate</a:t>
            </a:r>
            <a:r>
              <a:rPr lang="nl-NL" baseline="0" dirty="0" smtClean="0"/>
              <a:t> in </a:t>
            </a:r>
            <a:r>
              <a:rPr lang="nl-NL" baseline="0" dirty="0" err="1" smtClean="0"/>
              <a:t>which</a:t>
            </a:r>
            <a:r>
              <a:rPr lang="nl-NL" baseline="0" dirty="0" smtClean="0"/>
              <a:t> professionals </a:t>
            </a:r>
            <a:r>
              <a:rPr lang="nl-NL" baseline="0" dirty="0" err="1" smtClean="0"/>
              <a:t>discuss</a:t>
            </a:r>
            <a:r>
              <a:rPr lang="nl-NL" baseline="0" dirty="0" smtClean="0"/>
              <a:t> these </a:t>
            </a:r>
            <a:r>
              <a:rPr lang="nl-NL" baseline="0" dirty="0" err="1" smtClean="0"/>
              <a:t>incidents</a:t>
            </a:r>
            <a:r>
              <a:rPr lang="nl-NL" sz="1200" kern="1200" dirty="0" smtClean="0">
                <a:solidFill>
                  <a:schemeClr val="tx1"/>
                </a:solidFill>
                <a:latin typeface="+mn-lt"/>
                <a:ea typeface="+mn-ea"/>
                <a:cs typeface="Arial" panose="020B0604020202020204" pitchFamily="34" charset="0"/>
              </a:rPr>
              <a:t>, report </a:t>
            </a:r>
            <a:r>
              <a:rPr lang="nl-NL" sz="1200" kern="1200" dirty="0" err="1" smtClean="0">
                <a:solidFill>
                  <a:schemeClr val="tx1"/>
                </a:solidFill>
                <a:latin typeface="+mn-lt"/>
                <a:ea typeface="+mn-ea"/>
                <a:cs typeface="Arial" panose="020B0604020202020204" pitchFamily="34" charset="0"/>
              </a:rPr>
              <a:t>them</a:t>
            </a:r>
            <a:r>
              <a:rPr lang="nl-NL" sz="1200" kern="1200" dirty="0" smtClean="0">
                <a:solidFill>
                  <a:schemeClr val="tx1"/>
                </a:solidFill>
                <a:latin typeface="+mn-lt"/>
                <a:ea typeface="+mn-ea"/>
                <a:cs typeface="Arial" panose="020B0604020202020204" pitchFamily="34" charset="0"/>
              </a:rPr>
              <a:t> to </a:t>
            </a:r>
            <a:r>
              <a:rPr lang="nl-NL" sz="1200" kern="1200" dirty="0" err="1" smtClean="0">
                <a:solidFill>
                  <a:schemeClr val="tx1"/>
                </a:solidFill>
                <a:latin typeface="+mn-lt"/>
                <a:ea typeface="+mn-ea"/>
                <a:cs typeface="Arial" panose="020B0604020202020204" pitchFamily="34" charset="0"/>
              </a:rPr>
              <a:t>an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internal</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committe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adverse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events</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eventually</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make</a:t>
            </a:r>
            <a:r>
              <a:rPr lang="nl-NL" sz="1200" kern="1200" baseline="0" dirty="0" smtClean="0">
                <a:solidFill>
                  <a:schemeClr val="tx1"/>
                </a:solidFill>
                <a:latin typeface="+mn-lt"/>
                <a:ea typeface="+mn-ea"/>
                <a:cs typeface="Arial" panose="020B0604020202020204" pitchFamily="34" charset="0"/>
              </a:rPr>
              <a:t> the </a:t>
            </a:r>
            <a:r>
              <a:rPr lang="nl-NL" sz="1200" kern="1200" baseline="0" dirty="0" err="1" smtClean="0">
                <a:solidFill>
                  <a:schemeClr val="tx1"/>
                </a:solidFill>
                <a:latin typeface="+mn-lt"/>
                <a:ea typeface="+mn-ea"/>
                <a:cs typeface="Arial" panose="020B0604020202020204" pitchFamily="34" charset="0"/>
              </a:rPr>
              <a:t>decision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whether</a:t>
            </a:r>
            <a:r>
              <a:rPr lang="nl-NL" sz="1200" kern="1200" baseline="0" dirty="0" smtClean="0">
                <a:solidFill>
                  <a:schemeClr val="tx1"/>
                </a:solidFill>
                <a:latin typeface="+mn-lt"/>
                <a:ea typeface="+mn-ea"/>
                <a:cs typeface="Arial" panose="020B0604020202020204" pitchFamily="34" charset="0"/>
              </a:rPr>
              <a:t> to </a:t>
            </a:r>
            <a:r>
              <a:rPr lang="nl-NL" sz="1200" kern="1200" baseline="0" dirty="0" err="1" smtClean="0">
                <a:solidFill>
                  <a:schemeClr val="tx1"/>
                </a:solidFill>
                <a:latin typeface="+mn-lt"/>
                <a:ea typeface="+mn-ea"/>
                <a:cs typeface="Arial" panose="020B0604020202020204" pitchFamily="34" charset="0"/>
              </a:rPr>
              <a:t>investigate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event</a:t>
            </a:r>
            <a:r>
              <a:rPr lang="nl-NL" sz="1200" kern="1200" baseline="0" dirty="0" smtClean="0">
                <a:solidFill>
                  <a:schemeClr val="tx1"/>
                </a:solidFill>
                <a:latin typeface="+mn-lt"/>
                <a:ea typeface="+mn-ea"/>
                <a:cs typeface="Arial" panose="020B0604020202020204" pitchFamily="34" charset="0"/>
              </a:rPr>
              <a:t> and/</a:t>
            </a:r>
            <a:r>
              <a:rPr lang="nl-NL" sz="1200" kern="1200" baseline="0" dirty="0" err="1" smtClean="0">
                <a:solidFill>
                  <a:schemeClr val="tx1"/>
                </a:solidFill>
                <a:latin typeface="+mn-lt"/>
                <a:ea typeface="+mn-ea"/>
                <a:cs typeface="Arial" panose="020B0604020202020204" pitchFamily="34" charset="0"/>
              </a:rPr>
              <a:t>or</a:t>
            </a:r>
            <a:r>
              <a:rPr lang="nl-NL" sz="1200" kern="1200" baseline="0" dirty="0" smtClean="0">
                <a:solidFill>
                  <a:schemeClr val="tx1"/>
                </a:solidFill>
                <a:latin typeface="+mn-lt"/>
                <a:ea typeface="+mn-ea"/>
                <a:cs typeface="Arial" panose="020B0604020202020204" pitchFamily="34" charset="0"/>
              </a:rPr>
              <a:t> to report </a:t>
            </a:r>
            <a:r>
              <a:rPr lang="nl-NL" sz="1200" kern="1200" baseline="0" dirty="0" err="1" smtClean="0">
                <a:solidFill>
                  <a:schemeClr val="tx1"/>
                </a:solidFill>
                <a:latin typeface="+mn-lt"/>
                <a:ea typeface="+mn-ea"/>
                <a:cs typeface="Arial" panose="020B0604020202020204" pitchFamily="34" charset="0"/>
              </a:rPr>
              <a:t>it</a:t>
            </a:r>
            <a:r>
              <a:rPr lang="nl-NL" sz="1200" kern="1200" baseline="0" dirty="0" smtClean="0">
                <a:solidFill>
                  <a:schemeClr val="tx1"/>
                </a:solidFill>
                <a:latin typeface="+mn-lt"/>
                <a:ea typeface="+mn-ea"/>
                <a:cs typeface="Arial" panose="020B0604020202020204" pitchFamily="34" charset="0"/>
              </a:rPr>
              <a:t> to the Health </a:t>
            </a:r>
            <a:r>
              <a:rPr lang="nl-NL" sz="1200" kern="1200" baseline="0" dirty="0" err="1" smtClean="0">
                <a:solidFill>
                  <a:schemeClr val="tx1"/>
                </a:solidFill>
                <a:latin typeface="+mn-lt"/>
                <a:ea typeface="+mn-ea"/>
                <a:cs typeface="Arial" panose="020B0604020202020204" pitchFamily="34" charset="0"/>
              </a:rPr>
              <a:t>Inspectorate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Reporting</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adverse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event</a:t>
            </a:r>
            <a:r>
              <a:rPr lang="nl-NL" sz="1200" kern="1200" baseline="0" dirty="0" smtClean="0">
                <a:solidFill>
                  <a:schemeClr val="tx1"/>
                </a:solidFill>
                <a:latin typeface="+mn-lt"/>
                <a:ea typeface="+mn-ea"/>
                <a:cs typeface="Arial" panose="020B0604020202020204" pitchFamily="34" charset="0"/>
              </a:rPr>
              <a:t> to the Health </a:t>
            </a:r>
            <a:r>
              <a:rPr lang="nl-NL" sz="1200" kern="1200" baseline="0" dirty="0" err="1" smtClean="0">
                <a:solidFill>
                  <a:schemeClr val="tx1"/>
                </a:solidFill>
                <a:latin typeface="+mn-lt"/>
                <a:ea typeface="+mn-ea"/>
                <a:cs typeface="Arial" panose="020B0604020202020204" pitchFamily="34" charset="0"/>
              </a:rPr>
              <a:t>Inspectorate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should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never</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be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motivated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by</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fear</a:t>
            </a:r>
            <a:r>
              <a:rPr lang="nl-NL" sz="1200" kern="1200" baseline="0" dirty="0" smtClean="0">
                <a:solidFill>
                  <a:schemeClr val="tx1"/>
                </a:solidFill>
                <a:latin typeface="+mn-lt"/>
                <a:ea typeface="+mn-ea"/>
                <a:cs typeface="Arial" panose="020B0604020202020204" pitchFamily="34" charset="0"/>
              </a:rPr>
              <a:t>. Nor </a:t>
            </a:r>
            <a:r>
              <a:rPr lang="nl-NL" sz="1200" kern="1200" baseline="0" dirty="0" err="1" smtClean="0">
                <a:solidFill>
                  <a:schemeClr val="tx1"/>
                </a:solidFill>
                <a:latin typeface="+mn-lt"/>
                <a:ea typeface="+mn-ea"/>
                <a:cs typeface="Arial" panose="020B0604020202020204" pitchFamily="34" charset="0"/>
              </a:rPr>
              <a:t>should</a:t>
            </a:r>
            <a:r>
              <a:rPr lang="nl-NL" sz="1200" kern="1200" baseline="0" dirty="0" smtClean="0">
                <a:solidFill>
                  <a:schemeClr val="tx1"/>
                </a:solidFill>
                <a:latin typeface="+mn-lt"/>
                <a:ea typeface="+mn-ea"/>
                <a:cs typeface="Arial" panose="020B0604020202020204" pitchFamily="34" charset="0"/>
              </a:rPr>
              <a:t> a </a:t>
            </a:r>
            <a:r>
              <a:rPr lang="nl-NL" sz="1200" kern="1200" baseline="0" dirty="0" err="1" smtClean="0">
                <a:solidFill>
                  <a:schemeClr val="tx1"/>
                </a:solidFill>
                <a:latin typeface="+mn-lt"/>
                <a:ea typeface="+mn-ea"/>
                <a:cs typeface="Arial" panose="020B0604020202020204" pitchFamily="34" charset="0"/>
              </a:rPr>
              <a:t>decision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not</a:t>
            </a:r>
            <a:r>
              <a:rPr lang="nl-NL" sz="1200" kern="1200" baseline="0" dirty="0" smtClean="0">
                <a:solidFill>
                  <a:schemeClr val="tx1"/>
                </a:solidFill>
                <a:latin typeface="+mn-lt"/>
                <a:ea typeface="+mn-ea"/>
                <a:cs typeface="Arial" panose="020B0604020202020204" pitchFamily="34" charset="0"/>
              </a:rPr>
              <a:t> tot report </a:t>
            </a:r>
            <a:r>
              <a:rPr lang="nl-NL" sz="1200" kern="1200" baseline="0" dirty="0" err="1" smtClean="0">
                <a:solidFill>
                  <a:schemeClr val="tx1"/>
                </a:solidFill>
                <a:latin typeface="+mn-lt"/>
                <a:ea typeface="+mn-ea"/>
                <a:cs typeface="Arial" panose="020B0604020202020204" pitchFamily="34" charset="0"/>
              </a:rPr>
              <a:t>an</a:t>
            </a:r>
            <a:r>
              <a:rPr lang="nl-NL" sz="1200" kern="1200" baseline="0" dirty="0" smtClean="0">
                <a:solidFill>
                  <a:schemeClr val="tx1"/>
                </a:solidFill>
                <a:latin typeface="+mn-lt"/>
                <a:ea typeface="+mn-ea"/>
                <a:cs typeface="Arial" panose="020B0604020202020204" pitchFamily="34" charset="0"/>
              </a:rPr>
              <a:t> incident.   </a:t>
            </a: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sz="1200" kern="1200" dirty="0" smtClean="0">
                <a:solidFill>
                  <a:schemeClr val="tx1"/>
                </a:solidFill>
                <a:latin typeface="+mn-lt"/>
                <a:ea typeface="+mn-ea"/>
                <a:cs typeface="Arial" panose="020B0604020202020204" pitchFamily="34" charset="0"/>
              </a:rPr>
              <a:t>Professionals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themselves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need</a:t>
            </a:r>
            <a:r>
              <a:rPr lang="nl-NL" sz="1200" kern="1200" baseline="0" dirty="0" smtClean="0">
                <a:solidFill>
                  <a:schemeClr val="tx1"/>
                </a:solidFill>
                <a:latin typeface="+mn-lt"/>
                <a:ea typeface="+mn-ea"/>
                <a:cs typeface="Arial" panose="020B0604020202020204" pitchFamily="34" charset="0"/>
              </a:rPr>
              <a:t> to </a:t>
            </a:r>
            <a:r>
              <a:rPr lang="nl-NL" sz="1200" kern="1200" baseline="0" dirty="0" err="1" smtClean="0">
                <a:solidFill>
                  <a:schemeClr val="tx1"/>
                </a:solidFill>
                <a:latin typeface="+mn-lt"/>
                <a:ea typeface="+mn-ea"/>
                <a:cs typeface="Arial" panose="020B0604020202020204" pitchFamily="34" charset="0"/>
              </a:rPr>
              <a:t>be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able</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willing</a:t>
            </a:r>
            <a:r>
              <a:rPr lang="nl-NL" sz="1200" kern="1200" baseline="0" dirty="0" smtClean="0">
                <a:solidFill>
                  <a:schemeClr val="tx1"/>
                </a:solidFill>
                <a:latin typeface="+mn-lt"/>
                <a:ea typeface="+mn-ea"/>
                <a:cs typeface="Arial" panose="020B0604020202020204" pitchFamily="34" charset="0"/>
              </a:rPr>
              <a:t> to </a:t>
            </a:r>
            <a:r>
              <a:rPr lang="nl-NL" sz="1200" kern="1200" baseline="0" dirty="0" err="1" smtClean="0">
                <a:solidFill>
                  <a:schemeClr val="tx1"/>
                </a:solidFill>
                <a:latin typeface="+mn-lt"/>
                <a:ea typeface="+mn-ea"/>
                <a:cs typeface="Arial" panose="020B0604020202020204" pitchFamily="34" charset="0"/>
              </a:rPr>
              <a:t>reflect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on</a:t>
            </a:r>
            <a:r>
              <a:rPr lang="nl-NL" sz="1200" kern="1200" baseline="0" dirty="0" smtClean="0">
                <a:solidFill>
                  <a:schemeClr val="tx1"/>
                </a:solidFill>
                <a:latin typeface="+mn-lt"/>
                <a:ea typeface="+mn-ea"/>
                <a:cs typeface="Arial" panose="020B0604020202020204" pitchFamily="34" charset="0"/>
              </a:rPr>
              <a:t> a </a:t>
            </a:r>
            <a:r>
              <a:rPr lang="nl-NL" sz="1200" kern="1200" baseline="0" dirty="0" err="1" smtClean="0">
                <a:solidFill>
                  <a:schemeClr val="tx1"/>
                </a:solidFill>
                <a:latin typeface="+mn-lt"/>
                <a:ea typeface="+mn-ea"/>
                <a:cs typeface="Arial" panose="020B0604020202020204" pitchFamily="34" charset="0"/>
              </a:rPr>
              <a:t>course</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events</a:t>
            </a:r>
            <a:r>
              <a:rPr lang="nl-NL" sz="1200" kern="1200" baseline="0" dirty="0" smtClean="0">
                <a:solidFill>
                  <a:schemeClr val="tx1"/>
                </a:solidFill>
                <a:latin typeface="+mn-lt"/>
                <a:ea typeface="+mn-ea"/>
                <a:cs typeface="Arial" panose="020B0604020202020204" pitchFamily="34" charset="0"/>
              </a:rPr>
              <a:t>, and the </a:t>
            </a:r>
            <a:r>
              <a:rPr lang="nl-NL" sz="1200" kern="1200" baseline="0" dirty="0" err="1" smtClean="0">
                <a:solidFill>
                  <a:schemeClr val="tx1"/>
                </a:solidFill>
                <a:latin typeface="+mn-lt"/>
                <a:ea typeface="+mn-ea"/>
                <a:cs typeface="Arial" panose="020B0604020202020204" pitchFamily="34" charset="0"/>
              </a:rPr>
              <a:t>question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did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anything</a:t>
            </a:r>
            <a:r>
              <a:rPr lang="nl-NL" sz="1200" kern="1200" baseline="0" dirty="0" smtClean="0">
                <a:solidFill>
                  <a:schemeClr val="tx1"/>
                </a:solidFill>
                <a:latin typeface="+mn-lt"/>
                <a:ea typeface="+mn-ea"/>
                <a:cs typeface="Arial" panose="020B0604020202020204" pitchFamily="34" charset="0"/>
              </a:rPr>
              <a:t> go wrong and have we </a:t>
            </a:r>
            <a:r>
              <a:rPr lang="nl-NL" sz="1200" kern="1200" baseline="0" dirty="0" err="1" smtClean="0">
                <a:solidFill>
                  <a:schemeClr val="tx1"/>
                </a:solidFill>
                <a:latin typeface="+mn-lt"/>
                <a:ea typeface="+mn-ea"/>
                <a:cs typeface="Arial" panose="020B0604020202020204" pitchFamily="34" charset="0"/>
              </a:rPr>
              <a:t>done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something</a:t>
            </a:r>
            <a:r>
              <a:rPr lang="nl-NL" sz="1200" kern="1200" baseline="0" dirty="0" smtClean="0">
                <a:solidFill>
                  <a:schemeClr val="tx1"/>
                </a:solidFill>
                <a:latin typeface="+mn-lt"/>
                <a:ea typeface="+mn-ea"/>
                <a:cs typeface="Arial" panose="020B0604020202020204" pitchFamily="34" charset="0"/>
              </a:rPr>
              <a:t> wrong?’ . </a:t>
            </a:r>
            <a:r>
              <a:rPr lang="nl-NL" sz="1200" kern="1200" baseline="0" dirty="0" err="1" smtClean="0">
                <a:solidFill>
                  <a:schemeClr val="tx1"/>
                </a:solidFill>
                <a:latin typeface="+mn-lt"/>
                <a:ea typeface="+mn-ea"/>
                <a:cs typeface="Arial" panose="020B0604020202020204" pitchFamily="34" charset="0"/>
              </a:rPr>
              <a:t>Preferably</a:t>
            </a:r>
            <a:r>
              <a:rPr lang="nl-NL" sz="1200" kern="1200" baseline="0" dirty="0" smtClean="0">
                <a:solidFill>
                  <a:schemeClr val="tx1"/>
                </a:solidFill>
                <a:latin typeface="+mn-lt"/>
                <a:ea typeface="+mn-ea"/>
                <a:cs typeface="Arial" panose="020B0604020202020204" pitchFamily="34" charset="0"/>
              </a:rPr>
              <a:t> in </a:t>
            </a:r>
            <a:r>
              <a:rPr lang="nl-NL" sz="1200" kern="1200" baseline="0" dirty="0" err="1" smtClean="0">
                <a:solidFill>
                  <a:schemeClr val="tx1"/>
                </a:solidFill>
                <a:latin typeface="+mn-lt"/>
                <a:ea typeface="+mn-ea"/>
                <a:cs typeface="Arial" panose="020B0604020202020204" pitchFamily="34" charset="0"/>
              </a:rPr>
              <a:t>cooperation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with</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colleagues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instead</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with</a:t>
            </a:r>
            <a:r>
              <a:rPr lang="nl-NL" sz="1200" kern="1200" baseline="0" dirty="0" smtClean="0">
                <a:solidFill>
                  <a:schemeClr val="tx1"/>
                </a:solidFill>
                <a:latin typeface="+mn-lt"/>
                <a:ea typeface="+mn-ea"/>
                <a:cs typeface="Arial" panose="020B0604020202020204" pitchFamily="34" charset="0"/>
              </a:rPr>
              <a:t> the Health </a:t>
            </a:r>
            <a:r>
              <a:rPr lang="nl-NL" sz="1200" kern="1200" baseline="0" dirty="0" err="1" smtClean="0">
                <a:solidFill>
                  <a:schemeClr val="tx1"/>
                </a:solidFill>
                <a:latin typeface="+mn-lt"/>
                <a:ea typeface="+mn-ea"/>
                <a:cs typeface="Arial" panose="020B0604020202020204" pitchFamily="34" charset="0"/>
              </a:rPr>
              <a:t>Inspectorate</a:t>
            </a:r>
            <a:r>
              <a:rPr lang="nl-NL" sz="1200" kern="1200" baseline="0" dirty="0" smtClean="0">
                <a:solidFill>
                  <a:schemeClr val="tx1"/>
                </a:solidFill>
                <a:latin typeface="+mn-lt"/>
                <a:ea typeface="+mn-ea"/>
                <a:cs typeface="Arial" panose="020B0604020202020204" pitchFamily="34" charset="0"/>
              </a:rPr>
              <a:t>. </a:t>
            </a: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sz="1200" kern="1200" dirty="0" smtClean="0">
                <a:solidFill>
                  <a:schemeClr val="tx1"/>
                </a:solidFill>
                <a:latin typeface="+mn-lt"/>
                <a:ea typeface="+mn-ea"/>
                <a:cs typeface="Arial" panose="020B0604020202020204" pitchFamily="34" charset="0"/>
              </a:rPr>
              <a:t>In order to</a:t>
            </a:r>
            <a:r>
              <a:rPr lang="nl-NL" sz="1200" kern="1200" baseline="0" dirty="0" smtClean="0">
                <a:solidFill>
                  <a:schemeClr val="tx1"/>
                </a:solidFill>
                <a:latin typeface="+mn-lt"/>
                <a:ea typeface="+mn-ea"/>
                <a:cs typeface="Arial" panose="020B0604020202020204" pitchFamily="34" charset="0"/>
              </a:rPr>
              <a:t> prevent </a:t>
            </a:r>
            <a:r>
              <a:rPr lang="nl-NL" sz="1200" kern="1200" baseline="0" dirty="0" err="1" smtClean="0">
                <a:solidFill>
                  <a:schemeClr val="tx1"/>
                </a:solidFill>
                <a:latin typeface="+mn-lt"/>
                <a:ea typeface="+mn-ea"/>
                <a:cs typeface="Arial" panose="020B0604020202020204" pitchFamily="34" charset="0"/>
              </a:rPr>
              <a:t>anger</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misunderstanding</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uncertainty</a:t>
            </a:r>
            <a:r>
              <a:rPr lang="nl-NL" sz="1200" kern="1200" baseline="0" dirty="0" smtClean="0">
                <a:solidFill>
                  <a:schemeClr val="tx1"/>
                </a:solidFill>
                <a:latin typeface="+mn-lt"/>
                <a:ea typeface="+mn-ea"/>
                <a:cs typeface="Arial" panose="020B0604020202020204" pitchFamily="34" charset="0"/>
              </a:rPr>
              <a:t>, we want </a:t>
            </a:r>
            <a:r>
              <a:rPr lang="nl-NL" sz="1200" kern="1200" baseline="0" dirty="0" err="1" smtClean="0">
                <a:solidFill>
                  <a:schemeClr val="tx1"/>
                </a:solidFill>
                <a:latin typeface="+mn-lt"/>
                <a:ea typeface="+mn-ea"/>
                <a:cs typeface="Arial" panose="020B0604020202020204" pitchFamily="34" charset="0"/>
              </a:rPr>
              <a:t>patients</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and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their</a:t>
            </a:r>
            <a:r>
              <a:rPr lang="nl-NL" sz="1200" kern="1200" baseline="0" dirty="0" smtClean="0">
                <a:solidFill>
                  <a:schemeClr val="tx1"/>
                </a:solidFill>
                <a:latin typeface="+mn-lt"/>
                <a:ea typeface="+mn-ea"/>
                <a:cs typeface="Arial" panose="020B0604020202020204" pitchFamily="34" charset="0"/>
              </a:rPr>
              <a:t> families to </a:t>
            </a:r>
            <a:r>
              <a:rPr lang="nl-NL" sz="1200" kern="1200" baseline="0" dirty="0" err="1" smtClean="0">
                <a:solidFill>
                  <a:schemeClr val="tx1"/>
                </a:solidFill>
                <a:latin typeface="+mn-lt"/>
                <a:ea typeface="+mn-ea"/>
                <a:cs typeface="Arial" panose="020B0604020202020204" pitchFamily="34" charset="0"/>
              </a:rPr>
              <a:t>be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involved</a:t>
            </a:r>
            <a:r>
              <a:rPr lang="nl-NL" sz="1200" kern="1200" baseline="0" dirty="0" smtClean="0">
                <a:solidFill>
                  <a:schemeClr val="tx1"/>
                </a:solidFill>
                <a:latin typeface="+mn-lt"/>
                <a:ea typeface="+mn-ea"/>
                <a:cs typeface="Arial" panose="020B0604020202020204" pitchFamily="34" charset="0"/>
              </a:rPr>
              <a:t> in the </a:t>
            </a:r>
            <a:r>
              <a:rPr lang="nl-NL" sz="1200" kern="1200" baseline="0" dirty="0" err="1" smtClean="0">
                <a:solidFill>
                  <a:schemeClr val="tx1"/>
                </a:solidFill>
                <a:latin typeface="+mn-lt"/>
                <a:ea typeface="+mn-ea"/>
                <a:cs typeface="Arial" panose="020B0604020202020204" pitchFamily="34" charset="0"/>
              </a:rPr>
              <a:t>resolution</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an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adverse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event</a:t>
            </a:r>
            <a:r>
              <a:rPr lang="nl-NL" sz="1200" kern="1200" baseline="0" dirty="0" smtClean="0">
                <a:solidFill>
                  <a:schemeClr val="tx1"/>
                </a:solidFill>
                <a:latin typeface="+mn-lt"/>
                <a:ea typeface="+mn-ea"/>
                <a:cs typeface="Arial" panose="020B0604020202020204" pitchFamily="34" charset="0"/>
              </a:rPr>
              <a:t>.</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With</a:t>
            </a:r>
            <a:r>
              <a:rPr lang="nl-NL" sz="1200" kern="1200" dirty="0" smtClean="0">
                <a:solidFill>
                  <a:schemeClr val="tx1"/>
                </a:solidFill>
                <a:latin typeface="+mn-lt"/>
                <a:ea typeface="+mn-ea"/>
                <a:cs typeface="Arial" panose="020B0604020202020204" pitchFamily="34" charset="0"/>
              </a:rPr>
              <a:t> succes, </a:t>
            </a:r>
            <a:r>
              <a:rPr lang="nl-NL" sz="1200" kern="1200" dirty="0" err="1" smtClean="0">
                <a:solidFill>
                  <a:schemeClr val="tx1"/>
                </a:solidFill>
                <a:latin typeface="+mn-lt"/>
                <a:ea typeface="+mn-ea"/>
                <a:cs typeface="Arial" panose="020B0604020202020204" pitchFamily="34" charset="0"/>
              </a:rPr>
              <a:t>because</a:t>
            </a:r>
            <a:r>
              <a:rPr lang="nl-NL" sz="1200" kern="1200" dirty="0" smtClean="0">
                <a:solidFill>
                  <a:schemeClr val="tx1"/>
                </a:solidFill>
                <a:latin typeface="+mn-lt"/>
                <a:ea typeface="+mn-ea"/>
                <a:cs typeface="Arial" panose="020B0604020202020204" pitchFamily="34" charset="0"/>
              </a:rPr>
              <a:t> in 80 percent </a:t>
            </a:r>
            <a:r>
              <a:rPr lang="nl-NL" sz="1200" kern="1200" dirty="0" err="1" smtClean="0">
                <a:solidFill>
                  <a:schemeClr val="tx1"/>
                </a:solidFill>
                <a:latin typeface="+mn-lt"/>
                <a:ea typeface="+mn-ea"/>
                <a:cs typeface="Arial" panose="020B0604020202020204" pitchFamily="34" charset="0"/>
              </a:rPr>
              <a:t>this</a:t>
            </a:r>
            <a:r>
              <a:rPr lang="nl-NL" sz="1200" kern="1200" dirty="0" smtClean="0">
                <a:solidFill>
                  <a:schemeClr val="tx1"/>
                </a:solidFill>
                <a:latin typeface="+mn-lt"/>
                <a:ea typeface="+mn-ea"/>
                <a:cs typeface="Arial" panose="020B0604020202020204" pitchFamily="34" charset="0"/>
              </a:rPr>
              <a:t> is </a:t>
            </a:r>
            <a:r>
              <a:rPr lang="nl-NL" sz="1200" kern="1200" dirty="0" err="1" smtClean="0">
                <a:solidFill>
                  <a:schemeClr val="tx1"/>
                </a:solidFill>
                <a:latin typeface="+mn-lt"/>
                <a:ea typeface="+mn-ea"/>
                <a:cs typeface="Arial" panose="020B0604020202020204" pitchFamily="34" charset="0"/>
              </a:rPr>
              <a:t>now</a:t>
            </a:r>
            <a:r>
              <a:rPr lang="nl-NL" sz="1200" kern="1200" dirty="0" smtClean="0">
                <a:solidFill>
                  <a:schemeClr val="tx1"/>
                </a:solidFill>
                <a:latin typeface="+mn-lt"/>
                <a:ea typeface="+mn-ea"/>
                <a:cs typeface="Arial" panose="020B0604020202020204" pitchFamily="34" charset="0"/>
              </a:rPr>
              <a:t> the case; a </a:t>
            </a:r>
            <a:r>
              <a:rPr lang="nl-NL" sz="1200" kern="1200" dirty="0" err="1" smtClean="0">
                <a:solidFill>
                  <a:schemeClr val="tx1"/>
                </a:solidFill>
                <a:latin typeface="+mn-lt"/>
                <a:ea typeface="+mn-ea"/>
                <a:cs typeface="Arial" panose="020B0604020202020204" pitchFamily="34" charset="0"/>
              </a:rPr>
              <a:t>fw</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years</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ago</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this</a:t>
            </a:r>
            <a:r>
              <a:rPr lang="nl-NL" sz="1200" kern="1200" dirty="0" smtClean="0">
                <a:solidFill>
                  <a:schemeClr val="tx1"/>
                </a:solidFill>
                <a:latin typeface="+mn-lt"/>
                <a:ea typeface="+mn-ea"/>
                <a:cs typeface="Arial" panose="020B0604020202020204" pitchFamily="34" charset="0"/>
              </a:rPr>
              <a:t> was 10 percent.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Openness</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openness</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contributes</a:t>
            </a:r>
            <a:r>
              <a:rPr lang="nl-NL" sz="1200" kern="1200" dirty="0" smtClean="0">
                <a:solidFill>
                  <a:schemeClr val="tx1"/>
                </a:solidFill>
                <a:latin typeface="+mn-lt"/>
                <a:ea typeface="+mn-ea"/>
                <a:cs typeface="Arial" panose="020B0604020202020204" pitchFamily="34" charset="0"/>
              </a:rPr>
              <a:t> to </a:t>
            </a:r>
            <a:r>
              <a:rPr lang="nl-NL" sz="1200" kern="1200" dirty="0" err="1" smtClean="0">
                <a:solidFill>
                  <a:schemeClr val="tx1"/>
                </a:solidFill>
                <a:latin typeface="+mn-lt"/>
                <a:ea typeface="+mn-ea"/>
                <a:cs typeface="Arial" panose="020B0604020202020204" pitchFamily="34" charset="0"/>
              </a:rPr>
              <a:t>learning</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capacity</a:t>
            </a: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baseline="0" dirty="0" smtClean="0">
                <a:solidFill>
                  <a:schemeClr val="tx1"/>
                </a:solidFill>
                <a:latin typeface="+mn-lt"/>
                <a:ea typeface="+mn-ea"/>
                <a:cs typeface="Arial" panose="020B0604020202020204" pitchFamily="34" charset="0"/>
              </a:rPr>
              <a:t>Maar: als alles wordt gemeld, betekent het niets meer. </a:t>
            </a:r>
            <a:endParaRPr lang="en-GB" dirty="0"/>
          </a:p>
        </p:txBody>
      </p:sp>
      <p:sp>
        <p:nvSpPr>
          <p:cNvPr id="15364" name="Tijdelijke aanduiding voor dianummer 3"/>
          <p:cNvSpPr>
            <a:spLocks noGrp="1"/>
          </p:cNvSpPr>
          <p:nvPr>
            <p:ph type="sldNum" sz="quarter" idx="5"/>
          </p:nvPr>
        </p:nvSpPr>
        <p:spPr>
          <a:noFill/>
        </p:spPr>
        <p:txBody>
          <a:bodyPr/>
          <a:lstStyle/>
          <a:p>
            <a:fld id="{2DA573B9-FC0D-43D2-8D2C-616941CAB645}" type="slidenum">
              <a:rPr lang="nl-NL" smtClean="0"/>
              <a:pPr/>
              <a:t>3</a:t>
            </a:fld>
            <a:endParaRPr lang="en-GB" smtClean="0"/>
          </a:p>
        </p:txBody>
      </p:sp>
    </p:spTree>
    <p:extLst>
      <p:ext uri="{BB962C8B-B14F-4D97-AF65-F5344CB8AC3E}">
        <p14:creationId xmlns:p14="http://schemas.microsoft.com/office/powerpoint/2010/main" val="204585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noFill/>
          <a:ln/>
        </p:spPr>
        <p:txBody>
          <a:bodyPr>
            <a:normAutofit fontScale="92500"/>
          </a:bodyPr>
          <a:lstStyle/>
          <a:p>
            <a:pPr>
              <a:lnSpc>
                <a:spcPct val="150000"/>
              </a:lnSpc>
            </a:pPr>
            <a:r>
              <a:rPr lang="en-US" sz="1200" kern="1200" baseline="0" dirty="0" smtClean="0">
                <a:solidFill>
                  <a:schemeClr val="tx1"/>
                </a:solidFill>
                <a:latin typeface="+mn-lt"/>
                <a:ea typeface="+mn-ea"/>
                <a:cs typeface="Arial" panose="020B0604020202020204" pitchFamily="34" charset="0"/>
              </a:rPr>
              <a:t>We perform our tasks as an independent body, while collaborating with all parties in the healthcare sector. We monitor the professional conduct of care providers and their boards of directors by ensuring that they comply with the applicable legislation and their own </a:t>
            </a:r>
            <a:r>
              <a:rPr lang="nl-NL" sz="1200" kern="1200" baseline="0" dirty="0" smtClean="0">
                <a:solidFill>
                  <a:schemeClr val="tx1"/>
                </a:solidFill>
                <a:latin typeface="+mn-lt"/>
                <a:ea typeface="+mn-ea"/>
                <a:cs typeface="Arial" panose="020B0604020202020204" pitchFamily="34" charset="0"/>
              </a:rPr>
              <a:t>professional </a:t>
            </a:r>
            <a:r>
              <a:rPr lang="nl-NL" sz="1200" kern="1200" baseline="0" dirty="0" err="1" smtClean="0">
                <a:solidFill>
                  <a:schemeClr val="tx1"/>
                </a:solidFill>
                <a:latin typeface="+mn-lt"/>
                <a:ea typeface="+mn-ea"/>
                <a:cs typeface="Arial" panose="020B0604020202020204" pitchFamily="34" charset="0"/>
              </a:rPr>
              <a:t>standards</a:t>
            </a:r>
            <a:r>
              <a:rPr lang="nl-NL" sz="1200" kern="1200" baseline="0" dirty="0" smtClean="0">
                <a:solidFill>
                  <a:schemeClr val="tx1"/>
                </a:solidFill>
                <a:latin typeface="+mn-lt"/>
                <a:ea typeface="+mn-ea"/>
                <a:cs typeface="Arial" panose="020B0604020202020204" pitchFamily="34" charset="0"/>
              </a:rPr>
              <a:t>. </a:t>
            </a:r>
            <a:r>
              <a:rPr lang="en-US" sz="1200" kern="1200" baseline="0" dirty="0" smtClean="0">
                <a:solidFill>
                  <a:schemeClr val="tx1"/>
                </a:solidFill>
                <a:latin typeface="+mn-lt"/>
                <a:ea typeface="+mn-ea"/>
                <a:cs typeface="Arial" panose="020B0604020202020204" pitchFamily="34" charset="0"/>
              </a:rPr>
              <a:t>We are transparent about the findings of our monitoring and supervision activities, where possible</a:t>
            </a:r>
          </a:p>
          <a:p>
            <a:pPr>
              <a:lnSpc>
                <a:spcPct val="150000"/>
              </a:lnSpc>
            </a:pPr>
            <a:endParaRPr lang="en-US" sz="1200" kern="1200" baseline="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50000"/>
              </a:lnSpc>
              <a:spcBef>
                <a:spcPct val="30000"/>
              </a:spcBef>
              <a:spcAft>
                <a:spcPct val="0"/>
              </a:spcAft>
              <a:buClrTx/>
              <a:buSzTx/>
              <a:buFontTx/>
              <a:buNone/>
              <a:tabLst/>
              <a:defRPr/>
            </a:pPr>
            <a:r>
              <a:rPr lang="en-US" sz="1200" kern="1200" baseline="0" dirty="0" smtClean="0">
                <a:solidFill>
                  <a:schemeClr val="tx1"/>
                </a:solidFill>
                <a:latin typeface="+mn-lt"/>
                <a:ea typeface="+mn-ea"/>
                <a:cs typeface="Arial" panose="020B0604020202020204" pitchFamily="34" charset="0"/>
              </a:rPr>
              <a:t>We work on the basis of trust in care providers' intrinsic motivation to offer the best possible care. Unfortunately, errors and accidents cannot be entirely prevented in healthcare. In such cases it is important that the appropriate lessons are learned so that safety can be ensured and quality improved, with the ultimate aim of minimizing any negative health impacts and controlling </a:t>
            </a:r>
            <a:r>
              <a:rPr lang="nl-NL" sz="1200" kern="1200" baseline="0" dirty="0" err="1" smtClean="0">
                <a:solidFill>
                  <a:schemeClr val="tx1"/>
                </a:solidFill>
                <a:latin typeface="+mn-lt"/>
                <a:ea typeface="+mn-ea"/>
                <a:cs typeface="Arial" panose="020B0604020202020204" pitchFamily="34" charset="0"/>
              </a:rPr>
              <a:t>risks</a:t>
            </a:r>
            <a:r>
              <a:rPr lang="nl-NL" sz="1200" kern="1200" baseline="0" dirty="0" smtClean="0">
                <a:solidFill>
                  <a:schemeClr val="tx1"/>
                </a:solidFill>
                <a:latin typeface="+mn-lt"/>
                <a:ea typeface="+mn-ea"/>
                <a:cs typeface="Arial" panose="020B0604020202020204" pitchFamily="34" charset="0"/>
              </a:rPr>
              <a:t> more </a:t>
            </a:r>
            <a:r>
              <a:rPr lang="nl-NL" sz="1200" kern="1200" baseline="0" dirty="0" err="1" smtClean="0">
                <a:solidFill>
                  <a:schemeClr val="tx1"/>
                </a:solidFill>
                <a:latin typeface="+mn-lt"/>
                <a:ea typeface="+mn-ea"/>
                <a:cs typeface="Arial" panose="020B0604020202020204" pitchFamily="34" charset="0"/>
              </a:rPr>
              <a:t>effectively</a:t>
            </a:r>
            <a:r>
              <a:rPr lang="nl-NL" sz="1200" kern="1200" baseline="0" dirty="0" smtClean="0">
                <a:solidFill>
                  <a:schemeClr val="tx1"/>
                </a:solidFill>
                <a:latin typeface="+mn-lt"/>
                <a:ea typeface="+mn-ea"/>
                <a:cs typeface="Arial" panose="020B0604020202020204" pitchFamily="34" charset="0"/>
              </a:rPr>
              <a:t>.</a:t>
            </a:r>
            <a:endParaRPr lang="nl-NL" dirty="0" smtClean="0"/>
          </a:p>
          <a:p>
            <a:pPr>
              <a:lnSpc>
                <a:spcPct val="150000"/>
              </a:lnSpc>
            </a:pPr>
            <a:endParaRPr lang="en-US" sz="1200" kern="1200" baseline="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50000"/>
              </a:lnSpc>
              <a:spcBef>
                <a:spcPct val="30000"/>
              </a:spcBef>
              <a:spcAft>
                <a:spcPct val="0"/>
              </a:spcAft>
              <a:buClrTx/>
              <a:buSzTx/>
              <a:buFontTx/>
              <a:buNone/>
              <a:tabLst/>
              <a:defRPr/>
            </a:pPr>
            <a:r>
              <a:rPr lang="en-US" sz="1200" kern="1200" baseline="0" dirty="0" smtClean="0">
                <a:solidFill>
                  <a:schemeClr val="tx1"/>
                </a:solidFill>
                <a:latin typeface="+mn-lt"/>
                <a:ea typeface="+mn-ea"/>
                <a:cs typeface="Arial" panose="020B0604020202020204" pitchFamily="34" charset="0"/>
              </a:rPr>
              <a:t>We are continually adjusting our supervision and investigation activities to take account of new developments. We deploy our supervision capacity proactively in order to address the main risks in the healthcare sector, in an approach we call 'risk-based supervision'. </a:t>
            </a:r>
            <a:r>
              <a:rPr lang="en-US" dirty="0" smtClean="0"/>
              <a:t>Growing conviction: no lessons can be learned where fear reigns! </a:t>
            </a:r>
            <a:r>
              <a:rPr lang="en-US" dirty="0" smtClean="0">
                <a:sym typeface="Wingdings" pitchFamily="2" charset="2"/>
              </a:rPr>
              <a:t></a:t>
            </a:r>
            <a:r>
              <a:rPr lang="en-US" dirty="0" smtClean="0"/>
              <a:t>In the dynamic environment of the healthcare sector, we apply our core values of trust and transparency, while offering care providers the scope they need to learn and develop. However, if care providers are unwilling or unable to learn from their mistakes </a:t>
            </a:r>
            <a:r>
              <a:rPr lang="en-US" dirty="0" smtClean="0">
                <a:sym typeface="Wingdings" pitchFamily="2" charset="2"/>
              </a:rPr>
              <a:t> strict enforcement measures</a:t>
            </a:r>
            <a:endParaRPr lang="en-US" dirty="0" smtClean="0"/>
          </a:p>
          <a:p>
            <a:pPr>
              <a:lnSpc>
                <a:spcPct val="150000"/>
              </a:lnSpc>
            </a:pPr>
            <a:endParaRPr lang="en-US" sz="1200" kern="1200" baseline="0" dirty="0" smtClean="0">
              <a:solidFill>
                <a:schemeClr val="tx1"/>
              </a:solidFill>
              <a:latin typeface="+mn-lt"/>
              <a:ea typeface="+mn-ea"/>
              <a:cs typeface="Arial" panose="020B0604020202020204" pitchFamily="34" charset="0"/>
            </a:endParaRPr>
          </a:p>
          <a:p>
            <a:pPr>
              <a:lnSpc>
                <a:spcPct val="150000"/>
              </a:lnSpc>
            </a:pPr>
            <a:r>
              <a:rPr lang="en-US" sz="1200" kern="1200" baseline="0" dirty="0" smtClean="0">
                <a:solidFill>
                  <a:schemeClr val="tx1"/>
                </a:solidFill>
                <a:latin typeface="+mn-lt"/>
                <a:ea typeface="+mn-ea"/>
                <a:cs typeface="Arial" panose="020B0604020202020204" pitchFamily="34" charset="0"/>
              </a:rPr>
              <a:t>In performing our tasks, we have chosen to adopt the perspective of the citizen, who may </a:t>
            </a:r>
            <a:r>
              <a:rPr lang="en-US" sz="1200" kern="1200" baseline="0" dirty="0" err="1" smtClean="0">
                <a:solidFill>
                  <a:schemeClr val="tx1"/>
                </a:solidFill>
                <a:latin typeface="+mn-lt"/>
                <a:ea typeface="+mn-ea"/>
                <a:cs typeface="Arial" panose="020B0604020202020204" pitchFamily="34" charset="0"/>
              </a:rPr>
              <a:t>fulfil</a:t>
            </a:r>
            <a:r>
              <a:rPr lang="en-US" sz="1200" kern="1200" baseline="0" dirty="0" smtClean="0">
                <a:solidFill>
                  <a:schemeClr val="tx1"/>
                </a:solidFill>
                <a:latin typeface="+mn-lt"/>
                <a:ea typeface="+mn-ea"/>
                <a:cs typeface="Arial" panose="020B0604020202020204" pitchFamily="34" charset="0"/>
              </a:rPr>
              <a:t> the role of either patient or client. </a:t>
            </a:r>
            <a:r>
              <a:rPr lang="en-US" dirty="0" smtClean="0"/>
              <a:t>We regard the perspective of members of the public as paramount. How do they experience care, what are their expectations and experiences, what are their care outcomes? These questions guide our dialogue with the healthcare sector.</a:t>
            </a:r>
            <a:endParaRPr lang="en-US" sz="1200" kern="1200" baseline="0" dirty="0" smtClean="0">
              <a:solidFill>
                <a:schemeClr val="tx1"/>
              </a:solidFill>
              <a:latin typeface="+mn-lt"/>
              <a:ea typeface="+mn-ea"/>
              <a:cs typeface="Arial" panose="020B0604020202020204" pitchFamily="34" charset="0"/>
            </a:endParaRPr>
          </a:p>
          <a:p>
            <a:pPr>
              <a:lnSpc>
                <a:spcPct val="150000"/>
              </a:lnSpc>
            </a:pPr>
            <a:endParaRPr lang="en-US" sz="1200" kern="1200" baseline="0" dirty="0" smtClean="0">
              <a:solidFill>
                <a:schemeClr val="tx1"/>
              </a:solidFill>
              <a:latin typeface="+mn-lt"/>
              <a:ea typeface="+mn-ea"/>
              <a:cs typeface="Arial" panose="020B0604020202020204" pitchFamily="34" charset="0"/>
            </a:endParaRPr>
          </a:p>
        </p:txBody>
      </p:sp>
      <p:sp>
        <p:nvSpPr>
          <p:cNvPr id="18436" name="Tijdelijke aanduiding voor dianummer 3"/>
          <p:cNvSpPr>
            <a:spLocks noGrp="1"/>
          </p:cNvSpPr>
          <p:nvPr>
            <p:ph type="sldNum" sz="quarter" idx="5"/>
          </p:nvPr>
        </p:nvSpPr>
        <p:spPr>
          <a:noFill/>
        </p:spPr>
        <p:txBody>
          <a:bodyPr/>
          <a:lstStyle/>
          <a:p>
            <a:fld id="{6E0D68E5-E2BC-4074-B5DC-0E2C2E47C2A1}" type="slidenum">
              <a:rPr lang="nl-NL" smtClean="0"/>
              <a:pPr/>
              <a:t>4</a:t>
            </a:fld>
            <a:endParaRPr lang="en-GB" smtClean="0"/>
          </a:p>
        </p:txBody>
      </p:sp>
    </p:spTree>
    <p:extLst>
      <p:ext uri="{BB962C8B-B14F-4D97-AF65-F5344CB8AC3E}">
        <p14:creationId xmlns:p14="http://schemas.microsoft.com/office/powerpoint/2010/main" val="138151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sz="1200" kern="1200" dirty="0" smtClean="0">
                <a:solidFill>
                  <a:schemeClr val="tx1"/>
                </a:solidFill>
                <a:latin typeface="+mn-lt"/>
                <a:ea typeface="+mn-ea"/>
                <a:cs typeface="Arial" panose="020B0604020202020204" pitchFamily="34" charset="0"/>
              </a:rPr>
              <a:t>Professionals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themselves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need</a:t>
            </a:r>
            <a:r>
              <a:rPr lang="nl-NL" sz="1200" kern="1200" baseline="0" dirty="0" smtClean="0">
                <a:solidFill>
                  <a:schemeClr val="tx1"/>
                </a:solidFill>
                <a:latin typeface="+mn-lt"/>
                <a:ea typeface="+mn-ea"/>
                <a:cs typeface="Arial" panose="020B0604020202020204" pitchFamily="34" charset="0"/>
              </a:rPr>
              <a:t> to </a:t>
            </a:r>
            <a:r>
              <a:rPr lang="nl-NL" sz="1200" kern="1200" baseline="0" dirty="0" err="1" smtClean="0">
                <a:solidFill>
                  <a:schemeClr val="tx1"/>
                </a:solidFill>
                <a:latin typeface="+mn-lt"/>
                <a:ea typeface="+mn-ea"/>
                <a:cs typeface="Arial" panose="020B0604020202020204" pitchFamily="34" charset="0"/>
              </a:rPr>
              <a:t>be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able</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willing</a:t>
            </a:r>
            <a:r>
              <a:rPr lang="nl-NL" sz="1200" kern="1200" baseline="0" dirty="0" smtClean="0">
                <a:solidFill>
                  <a:schemeClr val="tx1"/>
                </a:solidFill>
                <a:latin typeface="+mn-lt"/>
                <a:ea typeface="+mn-ea"/>
                <a:cs typeface="Arial" panose="020B0604020202020204" pitchFamily="34" charset="0"/>
              </a:rPr>
              <a:t> to </a:t>
            </a:r>
            <a:r>
              <a:rPr lang="nl-NL" sz="1200" kern="1200" baseline="0" dirty="0" err="1" smtClean="0">
                <a:solidFill>
                  <a:schemeClr val="tx1"/>
                </a:solidFill>
                <a:latin typeface="+mn-lt"/>
                <a:ea typeface="+mn-ea"/>
                <a:cs typeface="Arial" panose="020B0604020202020204" pitchFamily="34" charset="0"/>
              </a:rPr>
              <a:t>reflect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on</a:t>
            </a:r>
            <a:r>
              <a:rPr lang="nl-NL" sz="1200" kern="1200" baseline="0" dirty="0" smtClean="0">
                <a:solidFill>
                  <a:schemeClr val="tx1"/>
                </a:solidFill>
                <a:latin typeface="+mn-lt"/>
                <a:ea typeface="+mn-ea"/>
                <a:cs typeface="Arial" panose="020B0604020202020204" pitchFamily="34" charset="0"/>
              </a:rPr>
              <a:t> a </a:t>
            </a:r>
            <a:r>
              <a:rPr lang="nl-NL" sz="1200" kern="1200" baseline="0" dirty="0" err="1" smtClean="0">
                <a:solidFill>
                  <a:schemeClr val="tx1"/>
                </a:solidFill>
                <a:latin typeface="+mn-lt"/>
                <a:ea typeface="+mn-ea"/>
                <a:cs typeface="Arial" panose="020B0604020202020204" pitchFamily="34" charset="0"/>
              </a:rPr>
              <a:t>course</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events</a:t>
            </a:r>
            <a:r>
              <a:rPr lang="nl-NL" sz="1200" kern="1200" baseline="0" dirty="0" smtClean="0">
                <a:solidFill>
                  <a:schemeClr val="tx1"/>
                </a:solidFill>
                <a:latin typeface="+mn-lt"/>
                <a:ea typeface="+mn-ea"/>
                <a:cs typeface="Arial" panose="020B0604020202020204" pitchFamily="34" charset="0"/>
              </a:rPr>
              <a:t>, and the </a:t>
            </a:r>
            <a:r>
              <a:rPr lang="nl-NL" sz="1200" kern="1200" baseline="0" dirty="0" err="1" smtClean="0">
                <a:solidFill>
                  <a:schemeClr val="tx1"/>
                </a:solidFill>
                <a:latin typeface="+mn-lt"/>
                <a:ea typeface="+mn-ea"/>
                <a:cs typeface="Arial" panose="020B0604020202020204" pitchFamily="34" charset="0"/>
              </a:rPr>
              <a:t>question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did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anything</a:t>
            </a:r>
            <a:r>
              <a:rPr lang="nl-NL" sz="1200" kern="1200" baseline="0" dirty="0" smtClean="0">
                <a:solidFill>
                  <a:schemeClr val="tx1"/>
                </a:solidFill>
                <a:latin typeface="+mn-lt"/>
                <a:ea typeface="+mn-ea"/>
                <a:cs typeface="Arial" panose="020B0604020202020204" pitchFamily="34" charset="0"/>
              </a:rPr>
              <a:t> go wrong and have we </a:t>
            </a:r>
            <a:r>
              <a:rPr lang="nl-NL" sz="1200" kern="1200" baseline="0" dirty="0" err="1" smtClean="0">
                <a:solidFill>
                  <a:schemeClr val="tx1"/>
                </a:solidFill>
                <a:latin typeface="+mn-lt"/>
                <a:ea typeface="+mn-ea"/>
                <a:cs typeface="Arial" panose="020B0604020202020204" pitchFamily="34" charset="0"/>
              </a:rPr>
              <a:t>done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something</a:t>
            </a:r>
            <a:r>
              <a:rPr lang="nl-NL" sz="1200" kern="1200" baseline="0" dirty="0" smtClean="0">
                <a:solidFill>
                  <a:schemeClr val="tx1"/>
                </a:solidFill>
                <a:latin typeface="+mn-lt"/>
                <a:ea typeface="+mn-ea"/>
                <a:cs typeface="Arial" panose="020B0604020202020204" pitchFamily="34" charset="0"/>
              </a:rPr>
              <a:t> wrong?’ . </a:t>
            </a:r>
            <a:r>
              <a:rPr lang="nl-NL" sz="1200" kern="1200" baseline="0" dirty="0" err="1" smtClean="0">
                <a:solidFill>
                  <a:schemeClr val="tx1"/>
                </a:solidFill>
                <a:latin typeface="+mn-lt"/>
                <a:ea typeface="+mn-ea"/>
                <a:cs typeface="Arial" panose="020B0604020202020204" pitchFamily="34" charset="0"/>
              </a:rPr>
              <a:t>Preferably</a:t>
            </a:r>
            <a:r>
              <a:rPr lang="nl-NL" sz="1200" kern="1200" baseline="0" dirty="0" smtClean="0">
                <a:solidFill>
                  <a:schemeClr val="tx1"/>
                </a:solidFill>
                <a:latin typeface="+mn-lt"/>
                <a:ea typeface="+mn-ea"/>
                <a:cs typeface="Arial" panose="020B0604020202020204" pitchFamily="34" charset="0"/>
              </a:rPr>
              <a:t> in </a:t>
            </a:r>
            <a:r>
              <a:rPr lang="nl-NL" sz="1200" kern="1200" baseline="0" dirty="0" err="1" smtClean="0">
                <a:solidFill>
                  <a:schemeClr val="tx1"/>
                </a:solidFill>
                <a:latin typeface="+mn-lt"/>
                <a:ea typeface="+mn-ea"/>
                <a:cs typeface="Arial" panose="020B0604020202020204" pitchFamily="34" charset="0"/>
              </a:rPr>
              <a:t>cooperation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with</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colleagues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instead</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with</a:t>
            </a:r>
            <a:r>
              <a:rPr lang="nl-NL" sz="1200" kern="1200" baseline="0" dirty="0" smtClean="0">
                <a:solidFill>
                  <a:schemeClr val="tx1"/>
                </a:solidFill>
                <a:latin typeface="+mn-lt"/>
                <a:ea typeface="+mn-ea"/>
                <a:cs typeface="Arial" panose="020B0604020202020204" pitchFamily="34" charset="0"/>
              </a:rPr>
              <a:t> the Health </a:t>
            </a:r>
            <a:r>
              <a:rPr lang="nl-NL" sz="1200" kern="1200" baseline="0" dirty="0" err="1" smtClean="0">
                <a:solidFill>
                  <a:schemeClr val="tx1"/>
                </a:solidFill>
                <a:latin typeface="+mn-lt"/>
                <a:ea typeface="+mn-ea"/>
                <a:cs typeface="Arial" panose="020B0604020202020204" pitchFamily="34" charset="0"/>
              </a:rPr>
              <a:t>Inspectorate</a:t>
            </a:r>
            <a:r>
              <a:rPr lang="nl-NL" sz="1200" kern="1200" baseline="0" dirty="0" smtClean="0">
                <a:solidFill>
                  <a:schemeClr val="tx1"/>
                </a:solidFill>
                <a:latin typeface="+mn-lt"/>
                <a:ea typeface="+mn-ea"/>
                <a:cs typeface="Arial" panose="020B0604020202020204" pitchFamily="34" charset="0"/>
              </a:rPr>
              <a:t>. </a:t>
            </a: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sz="1200" kern="1200" dirty="0" smtClean="0">
                <a:solidFill>
                  <a:schemeClr val="tx1"/>
                </a:solidFill>
                <a:latin typeface="+mn-lt"/>
                <a:ea typeface="+mn-ea"/>
                <a:cs typeface="Arial" panose="020B0604020202020204" pitchFamily="34" charset="0"/>
              </a:rPr>
              <a:t>In order to</a:t>
            </a:r>
            <a:r>
              <a:rPr lang="nl-NL" sz="1200" kern="1200" baseline="0" dirty="0" smtClean="0">
                <a:solidFill>
                  <a:schemeClr val="tx1"/>
                </a:solidFill>
                <a:latin typeface="+mn-lt"/>
                <a:ea typeface="+mn-ea"/>
                <a:cs typeface="Arial" panose="020B0604020202020204" pitchFamily="34" charset="0"/>
              </a:rPr>
              <a:t> prevent </a:t>
            </a:r>
            <a:r>
              <a:rPr lang="nl-NL" sz="1200" kern="1200" baseline="0" dirty="0" err="1" smtClean="0">
                <a:solidFill>
                  <a:schemeClr val="tx1"/>
                </a:solidFill>
                <a:latin typeface="+mn-lt"/>
                <a:ea typeface="+mn-ea"/>
                <a:cs typeface="Arial" panose="020B0604020202020204" pitchFamily="34" charset="0"/>
              </a:rPr>
              <a:t>anger</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misunderstanding</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uncertainty</a:t>
            </a:r>
            <a:r>
              <a:rPr lang="nl-NL" sz="1200" kern="1200" baseline="0" dirty="0" smtClean="0">
                <a:solidFill>
                  <a:schemeClr val="tx1"/>
                </a:solidFill>
                <a:latin typeface="+mn-lt"/>
                <a:ea typeface="+mn-ea"/>
                <a:cs typeface="Arial" panose="020B0604020202020204" pitchFamily="34" charset="0"/>
              </a:rPr>
              <a:t>, we want </a:t>
            </a:r>
            <a:r>
              <a:rPr lang="nl-NL" sz="1200" kern="1200" baseline="0" dirty="0" err="1" smtClean="0">
                <a:solidFill>
                  <a:schemeClr val="tx1"/>
                </a:solidFill>
                <a:latin typeface="+mn-lt"/>
                <a:ea typeface="+mn-ea"/>
                <a:cs typeface="Arial" panose="020B0604020202020204" pitchFamily="34" charset="0"/>
              </a:rPr>
              <a:t>patients</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and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their</a:t>
            </a:r>
            <a:r>
              <a:rPr lang="nl-NL" sz="1200" kern="1200" baseline="0" dirty="0" smtClean="0">
                <a:solidFill>
                  <a:schemeClr val="tx1"/>
                </a:solidFill>
                <a:latin typeface="+mn-lt"/>
                <a:ea typeface="+mn-ea"/>
                <a:cs typeface="Arial" panose="020B0604020202020204" pitchFamily="34" charset="0"/>
              </a:rPr>
              <a:t> families to </a:t>
            </a:r>
            <a:r>
              <a:rPr lang="nl-NL" sz="1200" kern="1200" baseline="0" dirty="0" err="1" smtClean="0">
                <a:solidFill>
                  <a:schemeClr val="tx1"/>
                </a:solidFill>
                <a:latin typeface="+mn-lt"/>
                <a:ea typeface="+mn-ea"/>
                <a:cs typeface="Arial" panose="020B0604020202020204" pitchFamily="34" charset="0"/>
              </a:rPr>
              <a:t>be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involved</a:t>
            </a:r>
            <a:r>
              <a:rPr lang="nl-NL" sz="1200" kern="1200" baseline="0" dirty="0" smtClean="0">
                <a:solidFill>
                  <a:schemeClr val="tx1"/>
                </a:solidFill>
                <a:latin typeface="+mn-lt"/>
                <a:ea typeface="+mn-ea"/>
                <a:cs typeface="Arial" panose="020B0604020202020204" pitchFamily="34" charset="0"/>
              </a:rPr>
              <a:t> in the </a:t>
            </a:r>
            <a:r>
              <a:rPr lang="nl-NL" sz="1200" kern="1200" baseline="0" dirty="0" err="1" smtClean="0">
                <a:solidFill>
                  <a:schemeClr val="tx1"/>
                </a:solidFill>
                <a:latin typeface="+mn-lt"/>
                <a:ea typeface="+mn-ea"/>
                <a:cs typeface="Arial" panose="020B0604020202020204" pitchFamily="34" charset="0"/>
              </a:rPr>
              <a:t>resolution</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an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adverse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event</a:t>
            </a:r>
            <a:r>
              <a:rPr lang="nl-NL" sz="1200" kern="1200" baseline="0" dirty="0" smtClean="0">
                <a:solidFill>
                  <a:schemeClr val="tx1"/>
                </a:solidFill>
                <a:latin typeface="+mn-lt"/>
                <a:ea typeface="+mn-ea"/>
                <a:cs typeface="Arial" panose="020B0604020202020204" pitchFamily="34" charset="0"/>
              </a:rPr>
              <a:t>.</a:t>
            </a:r>
            <a:r>
              <a:rPr lang="nl-NL" sz="1200" kern="1200" dirty="0" smtClean="0">
                <a:solidFill>
                  <a:schemeClr val="tx1"/>
                </a:solidFill>
                <a:latin typeface="+mn-lt"/>
                <a:ea typeface="+mn-ea"/>
                <a:cs typeface="Arial" panose="020B0604020202020204" pitchFamily="34" charset="0"/>
              </a:rPr>
              <a:t> In </a:t>
            </a:r>
            <a:r>
              <a:rPr lang="nl-NL" sz="1200" kern="1200" dirty="0" err="1" smtClean="0">
                <a:solidFill>
                  <a:schemeClr val="tx1"/>
                </a:solidFill>
                <a:latin typeface="+mn-lt"/>
                <a:ea typeface="+mn-ea"/>
                <a:cs typeface="Arial" panose="020B0604020202020204" pitchFamily="34" charset="0"/>
              </a:rPr>
              <a:t>this</a:t>
            </a:r>
            <a:r>
              <a:rPr lang="nl-NL" sz="1200" kern="1200" dirty="0" smtClean="0">
                <a:solidFill>
                  <a:schemeClr val="tx1"/>
                </a:solidFill>
                <a:latin typeface="+mn-lt"/>
                <a:ea typeface="+mn-ea"/>
                <a:cs typeface="Arial" panose="020B0604020202020204" pitchFamily="34" charset="0"/>
              </a:rPr>
              <a:t> respect </a:t>
            </a:r>
            <a:r>
              <a:rPr lang="nl-NL" sz="1200" kern="1200" dirty="0" err="1" smtClean="0">
                <a:solidFill>
                  <a:schemeClr val="tx1"/>
                </a:solidFill>
                <a:latin typeface="+mn-lt"/>
                <a:ea typeface="+mn-ea"/>
                <a:cs typeface="Arial" panose="020B0604020202020204" pitchFamily="34" charset="0"/>
              </a:rPr>
              <a:t>we’ve</a:t>
            </a:r>
            <a:r>
              <a:rPr lang="nl-NL" sz="1200" kern="1200" dirty="0" smtClean="0">
                <a:solidFill>
                  <a:schemeClr val="tx1"/>
                </a:solidFill>
                <a:latin typeface="+mn-lt"/>
                <a:ea typeface="+mn-ea"/>
                <a:cs typeface="Arial" panose="020B0604020202020204" pitchFamily="34" charset="0"/>
              </a:rPr>
              <a:t> been </a:t>
            </a:r>
            <a:r>
              <a:rPr lang="nl-NL" sz="1200" kern="1200" dirty="0" err="1" smtClean="0">
                <a:solidFill>
                  <a:schemeClr val="tx1"/>
                </a:solidFill>
                <a:latin typeface="+mn-lt"/>
                <a:ea typeface="+mn-ea"/>
                <a:cs typeface="Arial" panose="020B0604020202020204" pitchFamily="34" charset="0"/>
              </a:rPr>
              <a:t>succesful</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Nowadays</a:t>
            </a:r>
            <a:r>
              <a:rPr lang="nl-NL" sz="1200" kern="1200" dirty="0" smtClean="0">
                <a:solidFill>
                  <a:schemeClr val="tx1"/>
                </a:solidFill>
                <a:latin typeface="+mn-lt"/>
                <a:ea typeface="+mn-ea"/>
                <a:cs typeface="Arial" panose="020B0604020202020204" pitchFamily="34" charset="0"/>
              </a:rPr>
              <a:t>, in over 70% of all cases </a:t>
            </a:r>
            <a:r>
              <a:rPr lang="nl-NL" sz="1200" kern="1200" dirty="0" err="1" smtClean="0">
                <a:solidFill>
                  <a:schemeClr val="tx1"/>
                </a:solidFill>
                <a:latin typeface="+mn-lt"/>
                <a:ea typeface="+mn-ea"/>
                <a:cs typeface="Arial" panose="020B0604020202020204" pitchFamily="34" charset="0"/>
              </a:rPr>
              <a:t>patients</a:t>
            </a:r>
            <a:r>
              <a:rPr lang="nl-NL" sz="1200" kern="1200" dirty="0" smtClean="0">
                <a:solidFill>
                  <a:schemeClr val="tx1"/>
                </a:solidFill>
                <a:latin typeface="+mn-lt"/>
                <a:ea typeface="+mn-ea"/>
                <a:cs typeface="Arial" panose="020B0604020202020204" pitchFamily="34" charset="0"/>
              </a:rPr>
              <a:t> and/</a:t>
            </a:r>
            <a:r>
              <a:rPr lang="nl-NL" sz="1200" kern="1200" dirty="0" err="1" smtClean="0">
                <a:solidFill>
                  <a:schemeClr val="tx1"/>
                </a:solidFill>
                <a:latin typeface="+mn-lt"/>
                <a:ea typeface="+mn-ea"/>
                <a:cs typeface="Arial" panose="020B0604020202020204" pitchFamily="34" charset="0"/>
              </a:rPr>
              <a:t>or</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their</a:t>
            </a:r>
            <a:r>
              <a:rPr lang="nl-NL" sz="1200" kern="1200" dirty="0" smtClean="0">
                <a:solidFill>
                  <a:schemeClr val="tx1"/>
                </a:solidFill>
                <a:latin typeface="+mn-lt"/>
                <a:ea typeface="+mn-ea"/>
                <a:cs typeface="Arial" panose="020B0604020202020204" pitchFamily="34" charset="0"/>
              </a:rPr>
              <a:t> families are </a:t>
            </a:r>
            <a:r>
              <a:rPr lang="nl-NL" sz="1200" kern="1200" dirty="0" err="1" smtClean="0">
                <a:solidFill>
                  <a:schemeClr val="tx1"/>
                </a:solidFill>
                <a:latin typeface="+mn-lt"/>
                <a:ea typeface="+mn-ea"/>
                <a:cs typeface="Arial" panose="020B0604020202020204" pitchFamily="34" charset="0"/>
              </a:rPr>
              <a:t>involved</a:t>
            </a:r>
            <a:r>
              <a:rPr lang="nl-NL" sz="1200" kern="1200" dirty="0" smtClean="0">
                <a:solidFill>
                  <a:schemeClr val="tx1"/>
                </a:solidFill>
                <a:latin typeface="+mn-lt"/>
                <a:ea typeface="+mn-ea"/>
                <a:cs typeface="Arial" panose="020B0604020202020204" pitchFamily="34" charset="0"/>
              </a:rPr>
              <a: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just</a:t>
            </a:r>
            <a:r>
              <a:rPr lang="nl-NL" sz="1200" kern="1200" baseline="0" dirty="0" smtClean="0">
                <a:solidFill>
                  <a:schemeClr val="tx1"/>
                </a:solidFill>
                <a:latin typeface="+mn-lt"/>
                <a:ea typeface="+mn-ea"/>
                <a:cs typeface="Arial" panose="020B0604020202020204" pitchFamily="34" charset="0"/>
              </a:rPr>
              <a:t> a few </a:t>
            </a:r>
            <a:r>
              <a:rPr lang="nl-NL" sz="1200" kern="1200" baseline="0" dirty="0" err="1" smtClean="0">
                <a:solidFill>
                  <a:schemeClr val="tx1"/>
                </a:solidFill>
                <a:latin typeface="+mn-lt"/>
                <a:ea typeface="+mn-ea"/>
                <a:cs typeface="Arial" panose="020B0604020202020204" pitchFamily="34" charset="0"/>
              </a:rPr>
              <a:t>years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ago</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this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number</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stood</a:t>
            </a:r>
            <a:r>
              <a:rPr lang="nl-NL" sz="1200" kern="1200" baseline="0" dirty="0" smtClean="0">
                <a:solidFill>
                  <a:schemeClr val="tx1"/>
                </a:solidFill>
                <a:latin typeface="+mn-lt"/>
                <a:ea typeface="+mn-ea"/>
                <a:cs typeface="Arial" panose="020B0604020202020204" pitchFamily="34" charset="0"/>
              </a:rPr>
              <a:t> at </a:t>
            </a:r>
            <a:r>
              <a:rPr lang="nl-NL" sz="1200" kern="1200" baseline="0" dirty="0" err="1" smtClean="0">
                <a:solidFill>
                  <a:schemeClr val="tx1"/>
                </a:solidFill>
                <a:latin typeface="+mn-lt"/>
                <a:ea typeface="+mn-ea"/>
                <a:cs typeface="Arial" panose="020B0604020202020204" pitchFamily="34" charset="0"/>
              </a:rPr>
              <a:t>just</a:t>
            </a:r>
            <a:r>
              <a:rPr lang="nl-NL" sz="1200" kern="1200" baseline="0" dirty="0" smtClean="0">
                <a:solidFill>
                  <a:schemeClr val="tx1"/>
                </a:solidFill>
                <a:latin typeface="+mn-lt"/>
                <a:ea typeface="+mn-ea"/>
                <a:cs typeface="Arial" panose="020B0604020202020204" pitchFamily="34" charset="0"/>
              </a:rPr>
              <a:t> 10%</a:t>
            </a:r>
            <a:r>
              <a:rPr lang="nl-NL" sz="1200" kern="1200" dirty="0" smtClean="0">
                <a:solidFill>
                  <a:schemeClr val="tx1"/>
                </a:solidFill>
                <a:latin typeface="+mn-lt"/>
                <a:ea typeface="+mn-ea"/>
                <a:cs typeface="Arial" panose="020B0604020202020204"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mn-lt"/>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Under</a:t>
            </a:r>
            <a:r>
              <a:rPr lang="nl-NL" sz="1200" kern="1200" dirty="0" smtClean="0">
                <a:solidFill>
                  <a:schemeClr val="tx1"/>
                </a:solidFill>
                <a:latin typeface="+mn-lt"/>
                <a:ea typeface="+mn-ea"/>
                <a:cs typeface="Arial" panose="020B0604020202020204" pitchFamily="34" charset="0"/>
              </a:rPr>
              <a:t> these </a:t>
            </a:r>
            <a:r>
              <a:rPr lang="nl-NL" sz="1200" kern="1200" dirty="0" err="1" smtClean="0">
                <a:solidFill>
                  <a:schemeClr val="tx1"/>
                </a:solidFill>
                <a:latin typeface="+mn-lt"/>
                <a:ea typeface="+mn-ea"/>
                <a:cs typeface="Arial" panose="020B0604020202020204" pitchFamily="34" charset="0"/>
              </a:rPr>
              <a:t>conditions</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openness</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increases</a:t>
            </a:r>
            <a:r>
              <a:rPr lang="nl-NL" sz="1200" kern="1200" dirty="0" smtClean="0">
                <a:solidFill>
                  <a:schemeClr val="tx1"/>
                </a:solidFill>
                <a:latin typeface="+mn-lt"/>
                <a:ea typeface="+mn-ea"/>
                <a:cs typeface="Arial" panose="020B0604020202020204" pitchFamily="34" charset="0"/>
              </a:rPr>
              <a:t> the </a:t>
            </a:r>
            <a:r>
              <a:rPr lang="nl-NL" sz="1200" kern="1200" dirty="0" err="1" smtClean="0">
                <a:solidFill>
                  <a:schemeClr val="tx1"/>
                </a:solidFill>
                <a:latin typeface="+mn-lt"/>
                <a:ea typeface="+mn-ea"/>
                <a:cs typeface="Arial" panose="020B0604020202020204" pitchFamily="34" charset="0"/>
              </a:rPr>
              <a:t>learning</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capacity</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institutions</a:t>
            </a:r>
            <a:r>
              <a:rPr lang="nl-NL" sz="1200" kern="1200" baseline="0" dirty="0" smtClean="0">
                <a:solidFill>
                  <a:schemeClr val="tx1"/>
                </a:solidFill>
                <a:latin typeface="+mn-lt"/>
                <a:ea typeface="+mn-ea"/>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nl-NL"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nl-NL" sz="1200" kern="1200" baseline="0" dirty="0" err="1" smtClean="0">
                <a:solidFill>
                  <a:schemeClr val="tx1"/>
                </a:solidFill>
                <a:latin typeface="+mn-lt"/>
                <a:ea typeface="+mn-ea"/>
                <a:cs typeface="Arial" panose="020B0604020202020204" pitchFamily="34" charset="0"/>
              </a:rPr>
              <a:t>However</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if</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everything</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gets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reported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then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what</a:t>
            </a:r>
            <a:r>
              <a:rPr lang="nl-NL" sz="1200" kern="1200" baseline="0" dirty="0" smtClean="0">
                <a:solidFill>
                  <a:schemeClr val="tx1"/>
                </a:solidFill>
                <a:latin typeface="+mn-lt"/>
                <a:ea typeface="+mn-ea"/>
                <a:cs typeface="Arial" panose="020B0604020202020204" pitchFamily="34" charset="0"/>
              </a:rPr>
              <a:t> is the </a:t>
            </a:r>
            <a:r>
              <a:rPr lang="nl-NL" sz="1200" kern="1200" baseline="0" dirty="0" err="1" smtClean="0">
                <a:solidFill>
                  <a:schemeClr val="tx1"/>
                </a:solidFill>
                <a:latin typeface="+mn-lt"/>
                <a:ea typeface="+mn-ea"/>
                <a:cs typeface="Arial" panose="020B0604020202020204" pitchFamily="34" charset="0"/>
              </a:rPr>
              <a:t>significance</a:t>
            </a:r>
            <a:r>
              <a:rPr lang="nl-NL" sz="1200" kern="1200" baseline="0" dirty="0" smtClean="0">
                <a:solidFill>
                  <a:schemeClr val="tx1"/>
                </a:solidFill>
                <a:latin typeface="+mn-lt"/>
                <a:ea typeface="+mn-ea"/>
                <a:cs typeface="Arial" panose="020B0604020202020204" pitchFamily="34" charset="0"/>
              </a:rPr>
              <a:t> of these reports?     </a:t>
            </a:r>
            <a:endParaRPr lang="en-GB" dirty="0" smtClean="0"/>
          </a:p>
          <a:p>
            <a:endParaRPr lang="en-GB" dirty="0" smtClean="0"/>
          </a:p>
        </p:txBody>
      </p:sp>
      <p:sp>
        <p:nvSpPr>
          <p:cNvPr id="16388" name="Tijdelijke aanduiding voor dianummer 3"/>
          <p:cNvSpPr>
            <a:spLocks noGrp="1"/>
          </p:cNvSpPr>
          <p:nvPr>
            <p:ph type="sldNum" sz="quarter" idx="5"/>
          </p:nvPr>
        </p:nvSpPr>
        <p:spPr>
          <a:noFill/>
        </p:spPr>
        <p:txBody>
          <a:bodyPr/>
          <a:lstStyle/>
          <a:p>
            <a:fld id="{D722A14D-EC3E-4CAE-ACB1-4E8C067E0F25}" type="slidenum">
              <a:rPr lang="nl-NL" smtClean="0"/>
              <a:pPr/>
              <a:t>5</a:t>
            </a:fld>
            <a:endParaRPr lang="en-GB" smtClean="0"/>
          </a:p>
        </p:txBody>
      </p:sp>
    </p:spTree>
    <p:extLst>
      <p:ext uri="{BB962C8B-B14F-4D97-AF65-F5344CB8AC3E}">
        <p14:creationId xmlns:p14="http://schemas.microsoft.com/office/powerpoint/2010/main" val="329579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latin typeface="+mn-lt"/>
                <a:ea typeface="+mn-ea"/>
                <a:cs typeface="Arial" panose="020B0604020202020204" pitchFamily="34" charset="0"/>
              </a:rPr>
              <a:t>We </a:t>
            </a:r>
            <a:r>
              <a:rPr lang="nl-NL" sz="1200" kern="1200" dirty="0" err="1" smtClean="0">
                <a:solidFill>
                  <a:schemeClr val="tx1"/>
                </a:solidFill>
                <a:latin typeface="+mn-lt"/>
                <a:ea typeface="+mn-ea"/>
                <a:cs typeface="Arial" panose="020B0604020202020204" pitchFamily="34" charset="0"/>
              </a:rPr>
              <a:t>used</a:t>
            </a:r>
            <a:r>
              <a:rPr lang="nl-NL" sz="1200" kern="1200" dirty="0" smtClean="0">
                <a:solidFill>
                  <a:schemeClr val="tx1"/>
                </a:solidFill>
                <a:latin typeface="+mn-lt"/>
                <a:ea typeface="+mn-ea"/>
                <a:cs typeface="Arial" panose="020B0604020202020204" pitchFamily="34" charset="0"/>
              </a:rPr>
              <a:t> to </a:t>
            </a:r>
            <a:r>
              <a:rPr lang="nl-NL" sz="1200" kern="1200" dirty="0" err="1" smtClean="0">
                <a:solidFill>
                  <a:schemeClr val="tx1"/>
                </a:solidFill>
                <a:latin typeface="+mn-lt"/>
                <a:ea typeface="+mn-ea"/>
                <a:cs typeface="Arial" panose="020B0604020202020204" pitchFamily="34" charset="0"/>
              </a:rPr>
              <a:t>mainly</a:t>
            </a:r>
            <a:r>
              <a:rPr lang="nl-NL" sz="1200" kern="1200" dirty="0" smtClean="0">
                <a:solidFill>
                  <a:schemeClr val="tx1"/>
                </a:solidFill>
                <a:latin typeface="+mn-lt"/>
                <a:ea typeface="+mn-ea"/>
                <a:cs typeface="Arial" panose="020B0604020202020204" pitchFamily="34" charset="0"/>
              </a:rPr>
              <a:t> </a:t>
            </a:r>
            <a:r>
              <a:rPr lang="nl-NL" sz="1200" kern="1200" dirty="0" err="1" smtClean="0">
                <a:solidFill>
                  <a:schemeClr val="tx1"/>
                </a:solidFill>
                <a:latin typeface="+mn-lt"/>
                <a:ea typeface="+mn-ea"/>
                <a:cs typeface="Arial" panose="020B0604020202020204" pitchFamily="34" charset="0"/>
              </a:rPr>
              <a:t>pay</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attention</a:t>
            </a:r>
            <a:r>
              <a:rPr lang="nl-NL" sz="1200" kern="1200" baseline="0" dirty="0" smtClean="0">
                <a:solidFill>
                  <a:schemeClr val="tx1"/>
                </a:solidFill>
                <a:latin typeface="+mn-lt"/>
                <a:ea typeface="+mn-ea"/>
                <a:cs typeface="Arial" panose="020B0604020202020204" pitchFamily="34" charset="0"/>
              </a:rPr>
              <a:t> to the </a:t>
            </a:r>
            <a:r>
              <a:rPr lang="nl-NL" sz="1200" kern="1200" baseline="0" dirty="0" err="1" smtClean="0">
                <a:solidFill>
                  <a:schemeClr val="tx1"/>
                </a:solidFill>
                <a:latin typeface="+mn-lt"/>
                <a:ea typeface="+mn-ea"/>
                <a:cs typeface="Arial" panose="020B0604020202020204" pitchFamily="34" charset="0"/>
              </a:rPr>
              <a:t>medical</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aspects</a:t>
            </a:r>
            <a:r>
              <a:rPr lang="nl-NL" sz="1200" kern="1200" baseline="0" dirty="0" smtClean="0">
                <a:solidFill>
                  <a:schemeClr val="tx1"/>
                </a:solidFill>
                <a:latin typeface="+mn-lt"/>
                <a:ea typeface="+mn-ea"/>
                <a:cs typeface="Arial" panose="020B0604020202020204" pitchFamily="34" charset="0"/>
              </a:rPr>
              <a:t> of cases. Was </a:t>
            </a:r>
            <a:r>
              <a:rPr lang="nl-NL" sz="1200" kern="1200" baseline="0" dirty="0" err="1" smtClean="0">
                <a:solidFill>
                  <a:schemeClr val="tx1"/>
                </a:solidFill>
                <a:latin typeface="+mn-lt"/>
                <a:ea typeface="+mn-ea"/>
                <a:cs typeface="Arial" panose="020B0604020202020204" pitchFamily="34" charset="0"/>
              </a:rPr>
              <a:t>blood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pressure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correctly</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measured</a:t>
            </a:r>
            <a:r>
              <a:rPr lang="nl-NL" sz="1200" kern="1200" baseline="0" dirty="0" smtClean="0">
                <a:solidFill>
                  <a:schemeClr val="tx1"/>
                </a:solidFill>
                <a:latin typeface="+mn-lt"/>
                <a:ea typeface="+mn-ea"/>
                <a:cs typeface="Arial" panose="020B0604020202020204" pitchFamily="34" charset="0"/>
              </a:rPr>
              <a:t>? Was </a:t>
            </a:r>
            <a:r>
              <a:rPr lang="nl-NL" sz="1200" kern="1200" baseline="0" dirty="0" err="1" smtClean="0">
                <a:solidFill>
                  <a:schemeClr val="tx1"/>
                </a:solidFill>
                <a:latin typeface="+mn-lt"/>
                <a:ea typeface="+mn-ea"/>
                <a:cs typeface="Arial" panose="020B0604020202020204" pitchFamily="34" charset="0"/>
              </a:rPr>
              <a:t>attention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being</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paid</a:t>
            </a:r>
            <a:r>
              <a:rPr lang="nl-NL" sz="1200" kern="1200" baseline="0" dirty="0" smtClean="0">
                <a:solidFill>
                  <a:schemeClr val="tx1"/>
                </a:solidFill>
                <a:latin typeface="+mn-lt"/>
                <a:ea typeface="+mn-ea"/>
                <a:cs typeface="Arial" panose="020B0604020202020204" pitchFamily="34" charset="0"/>
              </a:rPr>
              <a:t> to the </a:t>
            </a:r>
            <a:r>
              <a:rPr lang="nl-NL" sz="1200" kern="1200" baseline="0" dirty="0" err="1" smtClean="0">
                <a:solidFill>
                  <a:schemeClr val="tx1"/>
                </a:solidFill>
                <a:latin typeface="+mn-lt"/>
                <a:ea typeface="+mn-ea"/>
                <a:cs typeface="Arial" panose="020B0604020202020204" pitchFamily="34" charset="0"/>
              </a:rPr>
              <a:t>deterioration</a:t>
            </a:r>
            <a:r>
              <a:rPr lang="nl-NL" sz="1200" kern="1200" baseline="0" dirty="0" smtClean="0">
                <a:solidFill>
                  <a:schemeClr val="tx1"/>
                </a:solidFill>
                <a:latin typeface="+mn-lt"/>
                <a:ea typeface="+mn-ea"/>
                <a:cs typeface="Arial" panose="020B0604020202020204" pitchFamily="34" charset="0"/>
              </a:rPr>
              <a:t> in the </a:t>
            </a:r>
            <a:r>
              <a:rPr lang="nl-NL" sz="1200" kern="1200" baseline="0" dirty="0" err="1" smtClean="0">
                <a:solidFill>
                  <a:schemeClr val="tx1"/>
                </a:solidFill>
                <a:latin typeface="+mn-lt"/>
                <a:ea typeface="+mn-ea"/>
                <a:cs typeface="Arial" panose="020B0604020202020204" pitchFamily="34" charset="0"/>
              </a:rPr>
              <a:t>patient’s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condition</a:t>
            </a:r>
            <a:r>
              <a:rPr lang="nl-NL" sz="1200" kern="1200" baseline="0" dirty="0" smtClean="0">
                <a:solidFill>
                  <a:schemeClr val="tx1"/>
                </a:solidFill>
                <a:latin typeface="+mn-lt"/>
                <a:ea typeface="+mn-ea"/>
                <a:cs typeface="Arial" panose="020B0604020202020204" pitchFamily="34" charset="0"/>
              </a:rPr>
              <a:t>, etc. </a:t>
            </a:r>
            <a:r>
              <a:rPr lang="nl-NL" sz="1200" kern="1200" baseline="0" dirty="0" err="1" smtClean="0">
                <a:solidFill>
                  <a:schemeClr val="tx1"/>
                </a:solidFill>
                <a:latin typeface="+mn-lt"/>
                <a:ea typeface="+mn-ea"/>
                <a:cs typeface="Arial" panose="020B0604020202020204" pitchFamily="34" charset="0"/>
              </a:rPr>
              <a:t>Nowadays</a:t>
            </a:r>
            <a:r>
              <a:rPr lang="nl-NL" sz="1200" kern="1200" baseline="0" dirty="0" smtClean="0">
                <a:solidFill>
                  <a:schemeClr val="tx1"/>
                </a:solidFill>
                <a:latin typeface="+mn-lt"/>
                <a:ea typeface="+mn-ea"/>
                <a:cs typeface="Arial" panose="020B0604020202020204" pitchFamily="34" charset="0"/>
              </a:rPr>
              <a:t>, we </a:t>
            </a:r>
            <a:r>
              <a:rPr lang="nl-NL" sz="1200" kern="1200" baseline="0" dirty="0" err="1" smtClean="0">
                <a:solidFill>
                  <a:schemeClr val="tx1"/>
                </a:solidFill>
                <a:latin typeface="+mn-lt"/>
                <a:ea typeface="+mn-ea"/>
                <a:cs typeface="Arial" panose="020B0604020202020204" pitchFamily="34" charset="0"/>
              </a:rPr>
              <a:t>also</a:t>
            </a:r>
            <a:r>
              <a:rPr lang="nl-NL" sz="1200" kern="1200" baseline="0" dirty="0" smtClean="0">
                <a:solidFill>
                  <a:schemeClr val="tx1"/>
                </a:solidFill>
                <a:latin typeface="+mn-lt"/>
                <a:ea typeface="+mn-ea"/>
                <a:cs typeface="Arial" panose="020B0604020202020204" pitchFamily="34" charset="0"/>
              </a:rPr>
              <a:t> focus </a:t>
            </a:r>
            <a:r>
              <a:rPr lang="nl-NL" sz="1200" kern="1200" baseline="0" dirty="0" err="1" smtClean="0">
                <a:solidFill>
                  <a:schemeClr val="tx1"/>
                </a:solidFill>
                <a:latin typeface="+mn-lt"/>
                <a:ea typeface="+mn-ea"/>
                <a:cs typeface="Arial" panose="020B0604020202020204" pitchFamily="34" charset="0"/>
              </a:rPr>
              <a:t>on</a:t>
            </a:r>
            <a:r>
              <a:rPr lang="nl-NL" sz="1200" kern="1200" baseline="0" dirty="0" smtClean="0">
                <a:solidFill>
                  <a:schemeClr val="tx1"/>
                </a:solidFill>
                <a:latin typeface="+mn-lt"/>
                <a:ea typeface="+mn-ea"/>
                <a:cs typeface="Arial" panose="020B0604020202020204" pitchFamily="34" charset="0"/>
              </a:rPr>
              <a:t> context: </a:t>
            </a:r>
            <a:r>
              <a:rPr lang="nl-NL" sz="1200" kern="1200" baseline="0" dirty="0" err="1" smtClean="0">
                <a:solidFill>
                  <a:schemeClr val="tx1"/>
                </a:solidFill>
                <a:latin typeface="+mn-lt"/>
                <a:ea typeface="+mn-ea"/>
                <a:cs typeface="Arial" panose="020B0604020202020204" pitchFamily="34" charset="0"/>
              </a:rPr>
              <a:t>how</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could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this</a:t>
            </a:r>
            <a:r>
              <a:rPr lang="nl-NL" sz="1200" kern="1200" baseline="0" dirty="0" smtClean="0">
                <a:solidFill>
                  <a:schemeClr val="tx1"/>
                </a:solidFill>
                <a:latin typeface="+mn-lt"/>
                <a:ea typeface="+mn-ea"/>
                <a:cs typeface="Arial" panose="020B0604020202020204" pitchFamily="34" charset="0"/>
              </a:rPr>
              <a:t> have </a:t>
            </a:r>
            <a:r>
              <a:rPr lang="nl-NL" sz="1200" kern="1200" baseline="0" dirty="0" err="1" smtClean="0">
                <a:solidFill>
                  <a:schemeClr val="tx1"/>
                </a:solidFill>
                <a:latin typeface="+mn-lt"/>
                <a:ea typeface="+mn-ea"/>
                <a:cs typeface="Arial" panose="020B0604020202020204" pitchFamily="34" charset="0"/>
              </a:rPr>
              <a:t>happened</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How</a:t>
            </a:r>
            <a:r>
              <a:rPr lang="nl-NL" sz="1200" kern="1200" baseline="0" dirty="0" smtClean="0">
                <a:solidFill>
                  <a:schemeClr val="tx1"/>
                </a:solidFill>
                <a:latin typeface="+mn-lt"/>
                <a:ea typeface="+mn-ea"/>
                <a:cs typeface="Arial" panose="020B0604020202020204" pitchFamily="34" charset="0"/>
              </a:rPr>
              <a:t> is </a:t>
            </a:r>
            <a:r>
              <a:rPr lang="nl-NL" sz="1200" kern="1200" baseline="0" dirty="0" err="1" smtClean="0">
                <a:solidFill>
                  <a:schemeClr val="tx1"/>
                </a:solidFill>
                <a:latin typeface="+mn-lt"/>
                <a:ea typeface="+mn-ea"/>
                <a:cs typeface="Arial" panose="020B0604020202020204" pitchFamily="34" charset="0"/>
              </a:rPr>
              <a:t>that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analysis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being</a:t>
            </a:r>
            <a:r>
              <a:rPr lang="nl-NL" sz="1200" kern="1200" baseline="0" dirty="0" smtClean="0">
                <a:solidFill>
                  <a:schemeClr val="tx1"/>
                </a:solidFill>
                <a:latin typeface="+mn-lt"/>
                <a:ea typeface="+mn-ea"/>
                <a:cs typeface="Arial" panose="020B0604020202020204" pitchFamily="34" charset="0"/>
              </a:rPr>
              <a:t> made </a:t>
            </a:r>
            <a:r>
              <a:rPr lang="nl-NL" sz="1200" kern="1200" baseline="0" dirty="0" err="1" smtClean="0">
                <a:solidFill>
                  <a:schemeClr val="tx1"/>
                </a:solidFill>
                <a:latin typeface="+mn-lt"/>
                <a:ea typeface="+mn-ea"/>
                <a:cs typeface="Arial" panose="020B0604020202020204" pitchFamily="34" charset="0"/>
              </a:rPr>
              <a:t>by</a:t>
            </a:r>
            <a:r>
              <a:rPr lang="nl-NL" sz="1200" kern="1200" baseline="0" dirty="0" smtClean="0">
                <a:solidFill>
                  <a:schemeClr val="tx1"/>
                </a:solidFill>
                <a:latin typeface="+mn-lt"/>
                <a:ea typeface="+mn-ea"/>
                <a:cs typeface="Arial" panose="020B0604020202020204" pitchFamily="34" charset="0"/>
              </a:rPr>
              <a:t> the </a:t>
            </a:r>
            <a:r>
              <a:rPr lang="nl-NL" sz="1200" kern="1200" baseline="0" dirty="0" err="1" smtClean="0">
                <a:solidFill>
                  <a:schemeClr val="tx1"/>
                </a:solidFill>
                <a:latin typeface="+mn-lt"/>
                <a:ea typeface="+mn-ea"/>
                <a:cs typeface="Arial" panose="020B0604020202020204" pitchFamily="34" charset="0"/>
              </a:rPr>
              <a:t>hospital</a:t>
            </a:r>
            <a:r>
              <a:rPr lang="nl-NL" sz="1200" kern="1200" baseline="0" dirty="0" smtClean="0">
                <a:solidFill>
                  <a:schemeClr val="tx1"/>
                </a:solidFill>
                <a:latin typeface="+mn-lt"/>
                <a:ea typeface="+mn-ea"/>
                <a:cs typeface="Arial" panose="020B0604020202020204" pitchFamily="34" charset="0"/>
              </a:rPr>
              <a:t> and </a:t>
            </a:r>
            <a:r>
              <a:rPr lang="nl-NL" sz="1200" kern="1200" baseline="0" dirty="0" err="1" smtClean="0">
                <a:solidFill>
                  <a:schemeClr val="tx1"/>
                </a:solidFill>
                <a:latin typeface="+mn-lt"/>
                <a:ea typeface="+mn-ea"/>
                <a:cs typeface="Arial" panose="020B0604020202020204" pitchFamily="34" charset="0"/>
              </a:rPr>
              <a:t>what</a:t>
            </a:r>
            <a:r>
              <a:rPr lang="nl-NL" sz="1200" kern="1200" baseline="0" dirty="0" smtClean="0">
                <a:solidFill>
                  <a:schemeClr val="tx1"/>
                </a:solidFill>
                <a:latin typeface="+mn-lt"/>
                <a:ea typeface="+mn-ea"/>
                <a:cs typeface="Arial" panose="020B0604020202020204" pitchFamily="34" charset="0"/>
              </a:rPr>
              <a:t> do </a:t>
            </a:r>
            <a:r>
              <a:rPr lang="nl-NL" sz="1200" kern="1200" baseline="0" dirty="0" err="1" smtClean="0">
                <a:solidFill>
                  <a:schemeClr val="tx1"/>
                </a:solidFill>
                <a:latin typeface="+mn-lt"/>
                <a:ea typeface="+mn-ea"/>
                <a:cs typeface="Arial" panose="020B0604020202020204" pitchFamily="34" charset="0"/>
              </a:rPr>
              <a:t>they</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learn</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from</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But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also</a:t>
            </a:r>
            <a:r>
              <a:rPr lang="nl-NL" sz="1200" kern="1200" baseline="0" dirty="0" smtClean="0">
                <a:solidFill>
                  <a:schemeClr val="tx1"/>
                </a:solidFill>
                <a:latin typeface="+mn-lt"/>
                <a:ea typeface="+mn-ea"/>
                <a:cs typeface="Arial" panose="020B0604020202020204" pitchFamily="34" charset="0"/>
              </a:rPr>
              <a:t>: is the </a:t>
            </a:r>
            <a:r>
              <a:rPr lang="nl-NL" sz="1200" kern="1200" baseline="0" dirty="0" err="1" smtClean="0">
                <a:solidFill>
                  <a:schemeClr val="tx1"/>
                </a:solidFill>
                <a:latin typeface="+mn-lt"/>
                <a:ea typeface="+mn-ea"/>
                <a:cs typeface="Arial" panose="020B0604020202020204" pitchFamily="34" charset="0"/>
              </a:rPr>
              <a:t>patient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being</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involved</a:t>
            </a:r>
            <a:r>
              <a:rPr lang="nl-NL" sz="1200" kern="1200" baseline="0" dirty="0" smtClean="0">
                <a:solidFill>
                  <a:schemeClr val="tx1"/>
                </a:solidFill>
                <a:latin typeface="+mn-lt"/>
                <a:ea typeface="+mn-ea"/>
                <a:cs typeface="Arial" panose="020B0604020202020204" pitchFamily="34" charset="0"/>
              </a:rPr>
              <a:t>? The </a:t>
            </a:r>
            <a:r>
              <a:rPr lang="nl-NL" sz="1200" kern="1200" baseline="0" dirty="0" err="1" smtClean="0">
                <a:solidFill>
                  <a:schemeClr val="tx1"/>
                </a:solidFill>
                <a:latin typeface="+mn-lt"/>
                <a:ea typeface="+mn-ea"/>
                <a:cs typeface="Arial" panose="020B0604020202020204" pitchFamily="34" charset="0"/>
              </a:rPr>
              <a:t>health</a:t>
            </a:r>
            <a:r>
              <a:rPr lang="nl-NL" sz="1200" kern="1200" baseline="0" dirty="0" smtClean="0">
                <a:solidFill>
                  <a:schemeClr val="tx1"/>
                </a:solidFill>
                <a:latin typeface="+mn-lt"/>
                <a:ea typeface="+mn-ea"/>
                <a:cs typeface="Arial" panose="020B0604020202020204" pitchFamily="34" charset="0"/>
              </a:rPr>
              <a:t> care sector has </a:t>
            </a:r>
            <a:r>
              <a:rPr lang="nl-NL" sz="1200" kern="1200" baseline="0" dirty="0" err="1" smtClean="0">
                <a:solidFill>
                  <a:schemeClr val="tx1"/>
                </a:solidFill>
                <a:latin typeface="+mn-lt"/>
                <a:ea typeface="+mn-ea"/>
                <a:cs typeface="Arial" panose="020B0604020202020204" pitchFamily="34" charset="0"/>
              </a:rPr>
              <a:t>evolved</a:t>
            </a:r>
            <a:r>
              <a:rPr lang="nl-NL" sz="1200" kern="1200" baseline="0" dirty="0" smtClean="0">
                <a:solidFill>
                  <a:schemeClr val="tx1"/>
                </a:solidFill>
                <a:latin typeface="+mn-lt"/>
                <a:ea typeface="+mn-ea"/>
                <a:cs typeface="Arial" panose="020B0604020202020204" pitchFamily="34" charset="0"/>
              </a:rPr>
              <a:t> in </a:t>
            </a:r>
            <a:r>
              <a:rPr lang="nl-NL" sz="1200" kern="1200" baseline="0" dirty="0" err="1" smtClean="0">
                <a:solidFill>
                  <a:schemeClr val="tx1"/>
                </a:solidFill>
                <a:latin typeface="+mn-lt"/>
                <a:ea typeface="+mn-ea"/>
                <a:cs typeface="Arial" panose="020B0604020202020204" pitchFamily="34" charset="0"/>
              </a:rPr>
              <a:t>this</a:t>
            </a:r>
            <a:r>
              <a:rPr lang="nl-NL" sz="1200" kern="1200" baseline="0" dirty="0" smtClean="0">
                <a:solidFill>
                  <a:schemeClr val="tx1"/>
                </a:solidFill>
                <a:latin typeface="+mn-lt"/>
                <a:ea typeface="+mn-ea"/>
                <a:cs typeface="Arial" panose="020B0604020202020204" pitchFamily="34" charset="0"/>
              </a:rPr>
              <a:t> respect, the </a:t>
            </a:r>
            <a:r>
              <a:rPr lang="nl-NL" sz="1200" kern="1200" baseline="0" dirty="0" err="1" smtClean="0">
                <a:solidFill>
                  <a:schemeClr val="tx1"/>
                </a:solidFill>
                <a:latin typeface="+mn-lt"/>
                <a:ea typeface="+mn-ea"/>
                <a:cs typeface="Arial" panose="020B0604020202020204" pitchFamily="34" charset="0"/>
              </a:rPr>
              <a:t>health</a:t>
            </a:r>
            <a:r>
              <a:rPr lang="nl-NL" sz="1200" kern="1200" baseline="0" dirty="0" smtClean="0">
                <a:solidFill>
                  <a:schemeClr val="tx1"/>
                </a:solidFill>
                <a:latin typeface="+mn-lt"/>
                <a:ea typeface="+mn-ea"/>
                <a:cs typeface="Arial" panose="020B0604020202020204" pitchFamily="34" charset="0"/>
              </a:rPr>
              <a:t> care </a:t>
            </a:r>
            <a:r>
              <a:rPr lang="nl-NL" sz="1200" kern="1200" baseline="0" dirty="0" err="1" smtClean="0">
                <a:solidFill>
                  <a:schemeClr val="tx1"/>
                </a:solidFill>
                <a:latin typeface="+mn-lt"/>
                <a:ea typeface="+mn-ea"/>
                <a:cs typeface="Arial" panose="020B0604020202020204" pitchFamily="34" charset="0"/>
              </a:rPr>
              <a:t>inspectorate</a:t>
            </a:r>
            <a:r>
              <a:rPr lang="nl-NL" sz="1200" kern="1200" baseline="0" dirty="0" smtClean="0">
                <a:solidFill>
                  <a:schemeClr val="tx1"/>
                </a:solidFill>
                <a:latin typeface="+mn-lt"/>
                <a:ea typeface="+mn-ea"/>
                <a:cs typeface="Arial" panose="020B0604020202020204" pitchFamily="34" charset="0"/>
              </a:rPr>
              <a:t> as </a:t>
            </a:r>
            <a:r>
              <a:rPr lang="nl-NL" sz="1200" kern="1200" baseline="0" dirty="0" err="1" smtClean="0">
                <a:solidFill>
                  <a:schemeClr val="tx1"/>
                </a:solidFill>
                <a:latin typeface="+mn-lt"/>
                <a:ea typeface="+mn-ea"/>
                <a:cs typeface="Arial" panose="020B0604020202020204" pitchFamily="34" charset="0"/>
              </a:rPr>
              <a:t>well</a:t>
            </a:r>
            <a:r>
              <a:rPr lang="nl-NL" sz="1200" kern="1200" baseline="0" dirty="0" smtClean="0">
                <a:solidFill>
                  <a:schemeClr val="tx1"/>
                </a:solidFill>
                <a:latin typeface="+mn-lt"/>
                <a:ea typeface="+mn-ea"/>
                <a:cs typeface="Arial" panose="020B0604020202020204" pitchFamily="34" charset="0"/>
              </a:rPr>
              <a:t>. The </a:t>
            </a:r>
            <a:r>
              <a:rPr lang="nl-NL" sz="1200" kern="1200" baseline="0" dirty="0" err="1" smtClean="0">
                <a:solidFill>
                  <a:schemeClr val="tx1"/>
                </a:solidFill>
                <a:latin typeface="+mn-lt"/>
                <a:ea typeface="+mn-ea"/>
                <a:cs typeface="Arial" panose="020B0604020202020204" pitchFamily="34" charset="0"/>
              </a:rPr>
              <a:t>legal</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framework</a:t>
            </a:r>
            <a:r>
              <a:rPr lang="nl-NL" sz="1200" kern="1200" baseline="0" dirty="0" smtClean="0">
                <a:solidFill>
                  <a:schemeClr val="tx1"/>
                </a:solidFill>
                <a:latin typeface="+mn-lt"/>
                <a:ea typeface="+mn-ea"/>
                <a:cs typeface="Arial" panose="020B0604020202020204" pitchFamily="34" charset="0"/>
              </a:rPr>
              <a:t> is </a:t>
            </a:r>
            <a:r>
              <a:rPr lang="nl-NL" sz="1200" kern="1200" baseline="0" dirty="0" err="1" smtClean="0">
                <a:solidFill>
                  <a:schemeClr val="tx1"/>
                </a:solidFill>
                <a:latin typeface="+mn-lt"/>
                <a:ea typeface="+mn-ea"/>
                <a:cs typeface="Arial" panose="020B0604020202020204" pitchFamily="34" charset="0"/>
              </a:rPr>
              <a:t>following</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suit</a:t>
            </a:r>
            <a:r>
              <a:rPr lang="nl-NL" sz="1200" kern="1200" baseline="0" dirty="0" smtClean="0">
                <a:solidFill>
                  <a:schemeClr val="tx1"/>
                </a:solidFill>
                <a:latin typeface="+mn-lt"/>
                <a:ea typeface="+mn-ea"/>
                <a:cs typeface="Arial" panose="020B0604020202020204" pitchFamily="34" charset="0"/>
              </a:rPr>
              <a:t>.       </a:t>
            </a:r>
            <a:endParaRPr lang="nl-NL" sz="1200" kern="1200" dirty="0" smtClean="0">
              <a:solidFill>
                <a:schemeClr val="tx1"/>
              </a:solidFill>
              <a:latin typeface="+mn-lt"/>
              <a:ea typeface="+mn-ea"/>
              <a:cs typeface="Arial" panose="020B0604020202020204" pitchFamily="34" charset="0"/>
            </a:endParaRPr>
          </a:p>
          <a:p>
            <a:endParaRPr lang="nl-NL" sz="1200" kern="1200" baseline="0" dirty="0" smtClean="0">
              <a:solidFill>
                <a:schemeClr val="tx1"/>
              </a:solidFill>
              <a:latin typeface="+mn-lt"/>
              <a:ea typeface="+mn-ea"/>
              <a:cs typeface="Arial" panose="020B0604020202020204" pitchFamily="34" charset="0"/>
            </a:endParaRPr>
          </a:p>
          <a:p>
            <a:r>
              <a:rPr lang="nl-NL" sz="1200" kern="1200" baseline="0" dirty="0" err="1" smtClean="0">
                <a:solidFill>
                  <a:schemeClr val="tx1"/>
                </a:solidFill>
                <a:latin typeface="+mn-lt"/>
                <a:ea typeface="+mn-ea"/>
                <a:cs typeface="Arial" panose="020B0604020202020204" pitchFamily="34" charset="0"/>
              </a:rPr>
              <a:t>Since</a:t>
            </a:r>
            <a:r>
              <a:rPr lang="nl-NL" sz="1200" kern="1200" baseline="0" dirty="0" smtClean="0">
                <a:solidFill>
                  <a:schemeClr val="tx1"/>
                </a:solidFill>
                <a:latin typeface="+mn-lt"/>
                <a:ea typeface="+mn-ea"/>
                <a:cs typeface="Arial" panose="020B0604020202020204" pitchFamily="34" charset="0"/>
              </a:rPr>
              <a:t> 2015 </a:t>
            </a:r>
            <a:r>
              <a:rPr lang="nl-NL" sz="1200" kern="1200" baseline="0" dirty="0" err="1" smtClean="0">
                <a:solidFill>
                  <a:schemeClr val="tx1"/>
                </a:solidFill>
                <a:latin typeface="+mn-lt"/>
                <a:ea typeface="+mn-ea"/>
                <a:cs typeface="Arial" panose="020B0604020202020204" pitchFamily="34" charset="0"/>
              </a:rPr>
              <a:t>mandatory</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reporting</a:t>
            </a:r>
            <a:r>
              <a:rPr lang="nl-NL" sz="1200" kern="1200" baseline="0" dirty="0" smtClean="0">
                <a:solidFill>
                  <a:schemeClr val="tx1"/>
                </a:solidFill>
                <a:latin typeface="+mn-lt"/>
                <a:ea typeface="+mn-ea"/>
                <a:cs typeface="Arial" panose="020B0604020202020204" pitchFamily="34" charset="0"/>
              </a:rPr>
              <a:t> of </a:t>
            </a:r>
            <a:r>
              <a:rPr lang="nl-NL" sz="1200" kern="1200" baseline="0" dirty="0" err="1" smtClean="0">
                <a:solidFill>
                  <a:schemeClr val="tx1"/>
                </a:solidFill>
                <a:latin typeface="+mn-lt"/>
                <a:ea typeface="+mn-ea"/>
                <a:cs typeface="Arial" panose="020B0604020202020204" pitchFamily="34" charset="0"/>
              </a:rPr>
              <a:t>adverse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event</a:t>
            </a:r>
            <a:r>
              <a:rPr lang="nl-NL" sz="1200" kern="1200" baseline="0" dirty="0" smtClean="0">
                <a:solidFill>
                  <a:schemeClr val="tx1"/>
                </a:solidFill>
                <a:latin typeface="+mn-lt"/>
                <a:ea typeface="+mn-ea"/>
                <a:cs typeface="Arial" panose="020B0604020202020204" pitchFamily="34" charset="0"/>
              </a:rPr>
              <a:t> </a:t>
            </a:r>
            <a:r>
              <a:rPr lang="nl-NL" sz="1200" kern="1200" baseline="0" dirty="0" smtClean="0">
                <a:solidFill>
                  <a:schemeClr val="tx1"/>
                </a:solidFill>
                <a:latin typeface="+mn-lt"/>
                <a:ea typeface="+mn-ea"/>
                <a:cs typeface="Arial" panose="020B0604020202020204" pitchFamily="34" charset="0"/>
                <a:sym typeface="Wingdings" pitchFamily="2" charset="2"/>
              </a:rPr>
              <a:t> </a:t>
            </a:r>
            <a:r>
              <a:rPr lang="nl-NL" sz="1200" kern="1200" baseline="0" dirty="0" err="1" smtClean="0">
                <a:solidFill>
                  <a:schemeClr val="tx1"/>
                </a:solidFill>
                <a:latin typeface="+mn-lt"/>
                <a:ea typeface="+mn-ea"/>
                <a:cs typeface="Arial" panose="020B0604020202020204" pitchFamily="34" charset="0"/>
                <a:sym typeface="Wingdings" pitchFamily="2" charset="2"/>
              </a:rPr>
              <a:t>what</a:t>
            </a:r>
            <a:r>
              <a:rPr lang="nl-NL" sz="1200" kern="1200" baseline="0" dirty="0" smtClean="0">
                <a:solidFill>
                  <a:schemeClr val="tx1"/>
                </a:solidFill>
                <a:latin typeface="+mn-lt"/>
                <a:ea typeface="+mn-ea"/>
                <a:cs typeface="Arial" panose="020B0604020202020204" pitchFamily="34" charset="0"/>
                <a:sym typeface="Wingdings" pitchFamily="2" charset="2"/>
              </a:rPr>
              <a:t> is </a:t>
            </a:r>
            <a:r>
              <a:rPr lang="nl-NL" sz="1200" kern="1200" baseline="0" dirty="0" err="1" smtClean="0">
                <a:solidFill>
                  <a:schemeClr val="tx1"/>
                </a:solidFill>
                <a:latin typeface="+mn-lt"/>
                <a:ea typeface="+mn-ea"/>
                <a:cs typeface="Arial" panose="020B0604020202020204" pitchFamily="34" charset="0"/>
                <a:sym typeface="Wingdings" pitchFamily="2" charset="2"/>
              </a:rPr>
              <a:t>an</a:t>
            </a:r>
            <a:r>
              <a:rPr lang="nl-NL" sz="1200" kern="1200" baseline="0" dirty="0" smtClean="0">
                <a:solidFill>
                  <a:schemeClr val="tx1"/>
                </a:solidFill>
                <a:latin typeface="+mn-lt"/>
                <a:ea typeface="+mn-ea"/>
                <a:cs typeface="Arial" panose="020B0604020202020204" pitchFamily="34" charset="0"/>
                <a:sym typeface="Wingdings" pitchFamily="2" charset="2"/>
              </a:rPr>
              <a:t> </a:t>
            </a:r>
            <a:r>
              <a:rPr lang="nl-NL" sz="1200" kern="1200" baseline="0" dirty="0" err="1" smtClean="0">
                <a:solidFill>
                  <a:schemeClr val="tx1"/>
                </a:solidFill>
                <a:latin typeface="+mn-lt"/>
                <a:ea typeface="+mn-ea"/>
                <a:cs typeface="Arial" panose="020B0604020202020204" pitchFamily="34" charset="0"/>
                <a:sym typeface="Wingdings" pitchFamily="2" charset="2"/>
              </a:rPr>
              <a:t>adverse</a:t>
            </a:r>
            <a:r>
              <a:rPr lang="nl-NL" sz="1200" kern="1200" baseline="0" dirty="0" smtClean="0">
                <a:solidFill>
                  <a:schemeClr val="tx1"/>
                </a:solidFill>
                <a:latin typeface="+mn-lt"/>
                <a:ea typeface="+mn-ea"/>
                <a:cs typeface="Arial" panose="020B0604020202020204" pitchFamily="34" charset="0"/>
                <a:sym typeface="Wingdings" pitchFamily="2" charset="2"/>
              </a:rPr>
              <a:t> </a:t>
            </a:r>
            <a:r>
              <a:rPr lang="nl-NL" sz="1200" kern="1200" baseline="0" dirty="0" err="1" smtClean="0">
                <a:solidFill>
                  <a:schemeClr val="tx1"/>
                </a:solidFill>
                <a:latin typeface="+mn-lt"/>
                <a:ea typeface="+mn-ea"/>
                <a:cs typeface="Arial" panose="020B0604020202020204" pitchFamily="34" charset="0"/>
                <a:sym typeface="Wingdings" pitchFamily="2" charset="2"/>
              </a:rPr>
              <a:t>event</a:t>
            </a:r>
            <a:r>
              <a:rPr lang="nl-NL" sz="1200" kern="1200" baseline="0" dirty="0" smtClean="0">
                <a:solidFill>
                  <a:schemeClr val="tx1"/>
                </a:solidFill>
                <a:latin typeface="+mn-lt"/>
                <a:ea typeface="+mn-ea"/>
                <a:cs typeface="Arial" panose="020B0604020202020204" pitchFamily="34" charset="0"/>
                <a:sym typeface="Wingdings" pitchFamily="2" charset="2"/>
              </a:rPr>
              <a:t>? Open </a:t>
            </a:r>
            <a:r>
              <a:rPr lang="nl-NL" sz="1200" kern="1200" baseline="0" dirty="0" err="1" smtClean="0">
                <a:solidFill>
                  <a:schemeClr val="tx1"/>
                </a:solidFill>
                <a:latin typeface="+mn-lt"/>
                <a:ea typeface="+mn-ea"/>
                <a:cs typeface="Arial" panose="020B0604020202020204" pitchFamily="34" charset="0"/>
                <a:sym typeface="Wingdings" pitchFamily="2" charset="2"/>
              </a:rPr>
              <a:t>dialogue</a:t>
            </a:r>
            <a:r>
              <a:rPr lang="nl-NL" sz="1200" kern="1200" baseline="0" dirty="0" smtClean="0">
                <a:solidFill>
                  <a:schemeClr val="tx1"/>
                </a:solidFill>
                <a:latin typeface="+mn-lt"/>
                <a:ea typeface="+mn-ea"/>
                <a:cs typeface="Arial" panose="020B0604020202020204" pitchFamily="34" charset="0"/>
                <a:sym typeface="Wingdings" pitchFamily="2" charset="2"/>
              </a:rPr>
              <a:t> </a:t>
            </a:r>
            <a:r>
              <a:rPr lang="nl-NL" sz="1200" kern="1200" baseline="0" dirty="0" err="1" smtClean="0">
                <a:solidFill>
                  <a:schemeClr val="tx1"/>
                </a:solidFill>
                <a:latin typeface="+mn-lt"/>
                <a:ea typeface="+mn-ea"/>
                <a:cs typeface="Arial" panose="020B0604020202020204" pitchFamily="34" charset="0"/>
                <a:sym typeface="Wingdings" pitchFamily="2" charset="2"/>
              </a:rPr>
              <a:t>with</a:t>
            </a:r>
            <a:r>
              <a:rPr lang="nl-NL" sz="1200" kern="1200" baseline="0" dirty="0" smtClean="0">
                <a:solidFill>
                  <a:schemeClr val="tx1"/>
                </a:solidFill>
                <a:latin typeface="+mn-lt"/>
                <a:ea typeface="+mn-ea"/>
                <a:cs typeface="Arial" panose="020B0604020202020204" pitchFamily="34" charset="0"/>
                <a:sym typeface="Wingdings" pitchFamily="2" charset="2"/>
              </a:rPr>
              <a:t> the sector (‘</a:t>
            </a:r>
            <a:r>
              <a:rPr lang="nl-NL" sz="1200" kern="1200" baseline="0" dirty="0" err="1" smtClean="0">
                <a:solidFill>
                  <a:schemeClr val="tx1"/>
                </a:solidFill>
                <a:latin typeface="+mn-lt"/>
                <a:ea typeface="+mn-ea"/>
                <a:cs typeface="Arial" panose="020B0604020202020204" pitchFamily="34" charset="0"/>
                <a:sym typeface="Wingdings" pitchFamily="2" charset="2"/>
              </a:rPr>
              <a:t>dialogue</a:t>
            </a:r>
            <a:r>
              <a:rPr lang="nl-NL" sz="1200" kern="1200" baseline="0" dirty="0" smtClean="0">
                <a:solidFill>
                  <a:schemeClr val="tx1"/>
                </a:solidFill>
                <a:latin typeface="+mn-lt"/>
                <a:ea typeface="+mn-ea"/>
                <a:cs typeface="Arial" panose="020B0604020202020204" pitchFamily="34" charset="0"/>
                <a:sym typeface="Wingdings" pitchFamily="2" charset="2"/>
              </a:rPr>
              <a:t> </a:t>
            </a:r>
            <a:r>
              <a:rPr lang="nl-NL" sz="1200" kern="1200" baseline="0" dirty="0" err="1" smtClean="0">
                <a:solidFill>
                  <a:schemeClr val="tx1"/>
                </a:solidFill>
                <a:latin typeface="+mn-lt"/>
                <a:ea typeface="+mn-ea"/>
                <a:cs typeface="Arial" panose="020B0604020202020204" pitchFamily="34" charset="0"/>
                <a:sym typeface="Wingdings" pitchFamily="2" charset="2"/>
              </a:rPr>
              <a:t>sessions</a:t>
            </a:r>
            <a:r>
              <a:rPr lang="nl-NL" sz="1200" kern="1200" baseline="0" dirty="0" smtClean="0">
                <a:solidFill>
                  <a:schemeClr val="tx1"/>
                </a:solidFill>
                <a:latin typeface="+mn-lt"/>
                <a:ea typeface="+mn-ea"/>
                <a:cs typeface="Arial" panose="020B0604020202020204" pitchFamily="34" charset="0"/>
                <a:sym typeface="Wingdings" pitchFamily="2" charset="2"/>
              </a:rPr>
              <a:t>’) </a:t>
            </a:r>
            <a:r>
              <a:rPr lang="nl-NL" sz="1200" kern="1200" baseline="0" dirty="0" smtClean="0">
                <a:solidFill>
                  <a:schemeClr val="tx1"/>
                </a:solidFill>
                <a:latin typeface="+mn-lt"/>
                <a:ea typeface="+mn-ea"/>
                <a:cs typeface="Arial" panose="020B0604020202020204" pitchFamily="34" charset="0"/>
              </a:rPr>
              <a:t> </a:t>
            </a:r>
          </a:p>
          <a:p>
            <a:endParaRPr lang="nl-NL" dirty="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6</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r>
              <a:rPr lang="nl-NL" baseline="0" dirty="0" err="1" smtClean="0"/>
              <a:t>What</a:t>
            </a:r>
            <a:r>
              <a:rPr lang="nl-NL" baseline="0" dirty="0" smtClean="0"/>
              <a:t> does a </a:t>
            </a:r>
            <a:r>
              <a:rPr lang="nl-NL" baseline="0" dirty="0" err="1" smtClean="0"/>
              <a:t>healthy</a:t>
            </a:r>
            <a:r>
              <a:rPr lang="nl-NL" baseline="0" dirty="0" smtClean="0"/>
              <a:t> </a:t>
            </a:r>
            <a:r>
              <a:rPr lang="nl-NL" baseline="0" dirty="0" err="1" smtClean="0"/>
              <a:t>sense</a:t>
            </a:r>
            <a:r>
              <a:rPr lang="nl-NL" baseline="0" dirty="0" smtClean="0"/>
              <a:t> of trust </a:t>
            </a:r>
            <a:r>
              <a:rPr lang="nl-NL" baseline="0" dirty="0" err="1" smtClean="0"/>
              <a:t>mean</a:t>
            </a:r>
            <a:r>
              <a:rPr lang="nl-NL" baseline="0" dirty="0" smtClean="0"/>
              <a:t>? Trust is – in essence- a paradox. </a:t>
            </a:r>
            <a:r>
              <a:rPr lang="nl-NL" baseline="0" dirty="0" err="1" smtClean="0"/>
              <a:t>It</a:t>
            </a:r>
            <a:r>
              <a:rPr lang="nl-NL" baseline="0" dirty="0" smtClean="0"/>
              <a:t> is a </a:t>
            </a:r>
            <a:r>
              <a:rPr lang="nl-NL" baseline="0" dirty="0" err="1" smtClean="0"/>
              <a:t>way</a:t>
            </a:r>
            <a:r>
              <a:rPr lang="nl-NL" baseline="0" dirty="0" smtClean="0"/>
              <a:t> to </a:t>
            </a:r>
            <a:r>
              <a:rPr lang="nl-NL" baseline="0" dirty="0" err="1" smtClean="0"/>
              <a:t>cope</a:t>
            </a:r>
            <a:r>
              <a:rPr lang="nl-NL" baseline="0" dirty="0" smtClean="0"/>
              <a:t> </a:t>
            </a:r>
            <a:r>
              <a:rPr lang="nl-NL" baseline="0" dirty="0" err="1" smtClean="0"/>
              <a:t>with</a:t>
            </a:r>
            <a:r>
              <a:rPr lang="nl-NL" baseline="0" dirty="0" smtClean="0"/>
              <a:t> the </a:t>
            </a:r>
            <a:r>
              <a:rPr lang="nl-NL" baseline="0" dirty="0" err="1" smtClean="0"/>
              <a:t>fact</a:t>
            </a:r>
            <a:r>
              <a:rPr lang="nl-NL" baseline="0" dirty="0" smtClean="0"/>
              <a:t> </a:t>
            </a:r>
            <a:r>
              <a:rPr lang="nl-NL" baseline="0" dirty="0" err="1" smtClean="0"/>
              <a:t>that</a:t>
            </a:r>
            <a:r>
              <a:rPr lang="nl-NL" baseline="0" dirty="0" smtClean="0"/>
              <a:t> </a:t>
            </a:r>
            <a:r>
              <a:rPr lang="nl-NL" baseline="0" dirty="0" err="1" smtClean="0"/>
              <a:t>one</a:t>
            </a:r>
            <a:r>
              <a:rPr lang="nl-NL" baseline="0" dirty="0" smtClean="0"/>
              <a:t> </a:t>
            </a:r>
            <a:r>
              <a:rPr lang="nl-NL" baseline="0" dirty="0" err="1" smtClean="0"/>
              <a:t>can</a:t>
            </a:r>
            <a:r>
              <a:rPr lang="nl-NL" baseline="0" dirty="0" smtClean="0"/>
              <a:t> </a:t>
            </a:r>
            <a:r>
              <a:rPr lang="nl-NL" baseline="0" dirty="0" err="1" smtClean="0"/>
              <a:t>never</a:t>
            </a:r>
            <a:r>
              <a:rPr lang="nl-NL" baseline="0" dirty="0" smtClean="0"/>
              <a:t> </a:t>
            </a:r>
            <a:r>
              <a:rPr lang="nl-NL" baseline="0" dirty="0" err="1" smtClean="0"/>
              <a:t>know</a:t>
            </a:r>
            <a:r>
              <a:rPr lang="nl-NL" baseline="0" dirty="0" smtClean="0"/>
              <a:t> and/</a:t>
            </a:r>
            <a:r>
              <a:rPr lang="nl-NL" baseline="0" dirty="0" err="1" smtClean="0"/>
              <a:t>or</a:t>
            </a:r>
            <a:r>
              <a:rPr lang="nl-NL" baseline="0" dirty="0" smtClean="0"/>
              <a:t> </a:t>
            </a:r>
            <a:r>
              <a:rPr lang="nl-NL" baseline="0" dirty="0" err="1" smtClean="0"/>
              <a:t>understand</a:t>
            </a:r>
            <a:r>
              <a:rPr lang="nl-NL" baseline="0" dirty="0" smtClean="0"/>
              <a:t> </a:t>
            </a:r>
            <a:r>
              <a:rPr lang="nl-NL" baseline="0" dirty="0" err="1" smtClean="0"/>
              <a:t>everything</a:t>
            </a:r>
            <a:r>
              <a:rPr lang="nl-NL" baseline="0" dirty="0" smtClean="0"/>
              <a:t>. </a:t>
            </a:r>
          </a:p>
          <a:p>
            <a:pPr>
              <a:buFont typeface="Arial" pitchFamily="34" charset="0"/>
              <a:buNone/>
            </a:pPr>
            <a:endParaRPr lang="nl-NL" baseline="0" dirty="0" smtClean="0"/>
          </a:p>
          <a:p>
            <a:pPr>
              <a:buFont typeface="Arial" pitchFamily="34" charset="0"/>
              <a:buNone/>
            </a:pPr>
            <a:r>
              <a:rPr lang="nl-NL" baseline="0" dirty="0" err="1" smtClean="0"/>
              <a:t>Movement</a:t>
            </a:r>
            <a:r>
              <a:rPr lang="nl-NL" baseline="0" dirty="0" smtClean="0"/>
              <a:t> </a:t>
            </a:r>
            <a:r>
              <a:rPr lang="nl-NL" baseline="0" dirty="0" err="1" smtClean="0"/>
              <a:t>towards</a:t>
            </a:r>
            <a:r>
              <a:rPr lang="nl-NL" baseline="0" dirty="0" smtClean="0"/>
              <a:t> </a:t>
            </a:r>
            <a:r>
              <a:rPr lang="nl-NL" baseline="0" dirty="0" err="1" smtClean="0"/>
              <a:t>openness</a:t>
            </a:r>
            <a:r>
              <a:rPr lang="nl-NL" baseline="0" dirty="0" smtClean="0"/>
              <a:t>/public </a:t>
            </a:r>
            <a:r>
              <a:rPr lang="nl-NL" baseline="0" dirty="0" err="1" smtClean="0"/>
              <a:t>accessability</a:t>
            </a:r>
            <a:r>
              <a:rPr lang="nl-NL" baseline="0" dirty="0" smtClean="0"/>
              <a:t> is </a:t>
            </a:r>
            <a:r>
              <a:rPr lang="nl-NL" baseline="0" dirty="0" err="1" smtClean="0"/>
              <a:t>only</a:t>
            </a:r>
            <a:r>
              <a:rPr lang="nl-NL" baseline="0" dirty="0" smtClean="0"/>
              <a:t> </a:t>
            </a:r>
            <a:r>
              <a:rPr lang="nl-NL" baseline="0" dirty="0" err="1" smtClean="0"/>
              <a:t>going</a:t>
            </a:r>
            <a:r>
              <a:rPr lang="nl-NL" baseline="0" dirty="0" smtClean="0"/>
              <a:t> to </a:t>
            </a:r>
            <a:r>
              <a:rPr lang="nl-NL" baseline="0" dirty="0" err="1" smtClean="0"/>
              <a:t>be</a:t>
            </a:r>
            <a:r>
              <a:rPr lang="nl-NL" baseline="0" dirty="0" smtClean="0"/>
              <a:t> </a:t>
            </a:r>
            <a:r>
              <a:rPr lang="nl-NL" baseline="0" dirty="0" err="1" smtClean="0"/>
              <a:t>fruitful</a:t>
            </a:r>
            <a:r>
              <a:rPr lang="nl-NL" baseline="0" dirty="0" smtClean="0"/>
              <a:t> </a:t>
            </a:r>
            <a:r>
              <a:rPr lang="nl-NL" baseline="0" dirty="0" err="1" smtClean="0"/>
              <a:t>if</a:t>
            </a:r>
            <a:r>
              <a:rPr lang="nl-NL" baseline="0" dirty="0" smtClean="0"/>
              <a:t> the sector </a:t>
            </a:r>
            <a:r>
              <a:rPr lang="nl-NL" baseline="0" dirty="0" err="1" smtClean="0"/>
              <a:t>joins</a:t>
            </a:r>
            <a:r>
              <a:rPr lang="nl-NL" baseline="0" dirty="0" smtClean="0"/>
              <a:t> </a:t>
            </a:r>
            <a:r>
              <a:rPr lang="nl-NL" baseline="0" dirty="0" err="1" smtClean="0"/>
              <a:t>it</a:t>
            </a:r>
            <a:r>
              <a:rPr lang="nl-NL" baseline="0" dirty="0" smtClean="0"/>
              <a:t> </a:t>
            </a:r>
          </a:p>
          <a:p>
            <a:pPr>
              <a:buFont typeface="Arial" pitchFamily="34" charset="0"/>
              <a:buNone/>
            </a:pPr>
            <a:endParaRPr lang="nl-NL" baseline="0" dirty="0" smtClean="0"/>
          </a:p>
          <a:p>
            <a:pPr>
              <a:buFont typeface="Arial" pitchFamily="34" charset="0"/>
              <a:buNone/>
            </a:pPr>
            <a:r>
              <a:rPr lang="nl-NL" baseline="0" dirty="0" err="1" smtClean="0"/>
              <a:t>This</a:t>
            </a:r>
            <a:r>
              <a:rPr lang="nl-NL" baseline="0" dirty="0" smtClean="0"/>
              <a:t> is in the interest of the sector </a:t>
            </a:r>
            <a:r>
              <a:rPr lang="nl-NL" baseline="0" dirty="0" err="1" smtClean="0"/>
              <a:t>itself</a:t>
            </a:r>
            <a:r>
              <a:rPr lang="nl-NL" baseline="0" dirty="0" smtClean="0"/>
              <a:t>. Media and </a:t>
            </a:r>
            <a:r>
              <a:rPr lang="nl-NL" baseline="0" dirty="0" err="1" smtClean="0"/>
              <a:t>politicians</a:t>
            </a:r>
            <a:r>
              <a:rPr lang="nl-NL" baseline="0" dirty="0" smtClean="0"/>
              <a:t> </a:t>
            </a:r>
            <a:r>
              <a:rPr lang="nl-NL" baseline="0" dirty="0" err="1" smtClean="0"/>
              <a:t>will</a:t>
            </a:r>
            <a:r>
              <a:rPr lang="nl-NL" baseline="0" dirty="0" smtClean="0"/>
              <a:t> </a:t>
            </a:r>
            <a:r>
              <a:rPr lang="nl-NL" baseline="0" dirty="0" err="1" smtClean="0"/>
              <a:t>always</a:t>
            </a:r>
            <a:r>
              <a:rPr lang="nl-NL" baseline="0" dirty="0" smtClean="0"/>
              <a:t> </a:t>
            </a:r>
            <a:r>
              <a:rPr lang="nl-NL" baseline="0" dirty="0" err="1" smtClean="0"/>
              <a:t>call</a:t>
            </a:r>
            <a:r>
              <a:rPr lang="nl-NL" baseline="0" dirty="0" smtClean="0"/>
              <a:t> </a:t>
            </a:r>
            <a:r>
              <a:rPr lang="nl-NL" baseline="0" dirty="0" err="1" smtClean="0"/>
              <a:t>for</a:t>
            </a:r>
            <a:r>
              <a:rPr lang="nl-NL" baseline="0" dirty="0" smtClean="0"/>
              <a:t> </a:t>
            </a:r>
            <a:r>
              <a:rPr lang="nl-NL" baseline="0" dirty="0" err="1" smtClean="0"/>
              <a:t>increased</a:t>
            </a:r>
            <a:r>
              <a:rPr lang="nl-NL" baseline="0" dirty="0" smtClean="0"/>
              <a:t> </a:t>
            </a:r>
            <a:r>
              <a:rPr lang="nl-NL" baseline="0" dirty="0" err="1" smtClean="0"/>
              <a:t>openness</a:t>
            </a:r>
            <a:r>
              <a:rPr lang="nl-NL" baseline="0" dirty="0" smtClean="0"/>
              <a:t>/public </a:t>
            </a:r>
            <a:r>
              <a:rPr lang="nl-NL" baseline="0" dirty="0" err="1" smtClean="0"/>
              <a:t>accessibility</a:t>
            </a:r>
            <a:r>
              <a:rPr lang="nl-NL" baseline="0" dirty="0" smtClean="0"/>
              <a:t>. </a:t>
            </a:r>
            <a:r>
              <a:rPr lang="nl-NL" baseline="0" dirty="0" err="1" smtClean="0"/>
              <a:t>That</a:t>
            </a:r>
            <a:r>
              <a:rPr lang="nl-NL" baseline="0" dirty="0" smtClean="0"/>
              <a:t> is a </a:t>
            </a:r>
            <a:r>
              <a:rPr lang="nl-NL" baseline="0" dirty="0" err="1" smtClean="0"/>
              <a:t>given</a:t>
            </a:r>
            <a:r>
              <a:rPr lang="nl-NL" baseline="0" dirty="0" smtClean="0"/>
              <a:t>. It’s </a:t>
            </a:r>
            <a:r>
              <a:rPr lang="nl-NL" baseline="0" dirty="0" err="1" smtClean="0"/>
              <a:t>better</a:t>
            </a:r>
            <a:r>
              <a:rPr lang="nl-NL" baseline="0" dirty="0" smtClean="0"/>
              <a:t> to </a:t>
            </a:r>
            <a:r>
              <a:rPr lang="nl-NL" baseline="0" dirty="0" err="1" smtClean="0"/>
              <a:t>stay</a:t>
            </a:r>
            <a:r>
              <a:rPr lang="nl-NL" baseline="0" dirty="0" smtClean="0"/>
              <a:t> in </a:t>
            </a:r>
            <a:r>
              <a:rPr lang="nl-NL" baseline="0" dirty="0" err="1" smtClean="0"/>
              <a:t>control</a:t>
            </a:r>
            <a:r>
              <a:rPr lang="nl-NL" baseline="0" dirty="0" smtClean="0"/>
              <a:t> of </a:t>
            </a:r>
            <a:r>
              <a:rPr lang="nl-NL" baseline="0" dirty="0" err="1" smtClean="0"/>
              <a:t>your</a:t>
            </a:r>
            <a:r>
              <a:rPr lang="nl-NL" baseline="0" dirty="0" smtClean="0"/>
              <a:t> </a:t>
            </a:r>
            <a:r>
              <a:rPr lang="nl-NL" baseline="0" dirty="0" err="1" smtClean="0"/>
              <a:t>own</a:t>
            </a:r>
            <a:r>
              <a:rPr lang="nl-NL" baseline="0" dirty="0" smtClean="0"/>
              <a:t> message. </a:t>
            </a:r>
          </a:p>
          <a:p>
            <a:pPr>
              <a:buFont typeface="Arial" pitchFamily="34" charset="0"/>
              <a:buNone/>
            </a:pPr>
            <a:r>
              <a:rPr lang="nl-NL" baseline="0" dirty="0" smtClean="0"/>
              <a:t> </a:t>
            </a:r>
          </a:p>
          <a:p>
            <a:pPr>
              <a:buFont typeface="Arial" pitchFamily="34" charset="0"/>
              <a:buNone/>
            </a:pPr>
            <a:r>
              <a:rPr lang="nl-NL" baseline="0" dirty="0" smtClean="0"/>
              <a:t>New act </a:t>
            </a:r>
            <a:r>
              <a:rPr lang="nl-NL" baseline="0" dirty="0" err="1" smtClean="0"/>
              <a:t>on</a:t>
            </a:r>
            <a:r>
              <a:rPr lang="nl-NL" baseline="0" dirty="0" smtClean="0"/>
              <a:t> </a:t>
            </a:r>
            <a:r>
              <a:rPr lang="nl-NL" baseline="0" dirty="0" err="1" smtClean="0"/>
              <a:t>quality</a:t>
            </a:r>
            <a:r>
              <a:rPr lang="nl-NL" baseline="0" dirty="0" smtClean="0"/>
              <a:t> of </a:t>
            </a:r>
            <a:r>
              <a:rPr lang="nl-NL" baseline="0" dirty="0" err="1" smtClean="0"/>
              <a:t>health</a:t>
            </a:r>
            <a:r>
              <a:rPr lang="nl-NL" baseline="0" dirty="0" smtClean="0"/>
              <a:t> care </a:t>
            </a:r>
            <a:r>
              <a:rPr lang="nl-NL" baseline="0" dirty="0" err="1" smtClean="0"/>
              <a:t>that</a:t>
            </a:r>
            <a:r>
              <a:rPr lang="nl-NL" baseline="0" dirty="0" smtClean="0"/>
              <a:t> is </a:t>
            </a:r>
            <a:r>
              <a:rPr lang="nl-NL" baseline="0" dirty="0" err="1" smtClean="0"/>
              <a:t>now</a:t>
            </a:r>
            <a:r>
              <a:rPr lang="nl-NL" baseline="0" dirty="0" smtClean="0"/>
              <a:t> </a:t>
            </a:r>
            <a:r>
              <a:rPr lang="nl-NL" baseline="0" dirty="0" err="1" smtClean="0"/>
              <a:t>being</a:t>
            </a:r>
            <a:r>
              <a:rPr lang="nl-NL" baseline="0" dirty="0" smtClean="0"/>
              <a:t> </a:t>
            </a:r>
            <a:r>
              <a:rPr lang="nl-NL" baseline="0" dirty="0" err="1" smtClean="0"/>
              <a:t>discusses</a:t>
            </a:r>
            <a:r>
              <a:rPr lang="nl-NL" baseline="0" dirty="0" smtClean="0"/>
              <a:t> in </a:t>
            </a:r>
            <a:r>
              <a:rPr lang="nl-NL" baseline="0" dirty="0" err="1" smtClean="0"/>
              <a:t>parliament</a:t>
            </a:r>
            <a:r>
              <a:rPr lang="nl-NL" baseline="0" dirty="0" smtClean="0"/>
              <a:t> </a:t>
            </a:r>
            <a:r>
              <a:rPr lang="nl-NL" baseline="0" dirty="0" err="1" smtClean="0"/>
              <a:t>calls</a:t>
            </a:r>
            <a:r>
              <a:rPr lang="nl-NL" baseline="0" dirty="0" smtClean="0"/>
              <a:t> </a:t>
            </a:r>
            <a:r>
              <a:rPr lang="nl-NL" baseline="0" dirty="0" err="1" smtClean="0"/>
              <a:t>for</a:t>
            </a:r>
            <a:r>
              <a:rPr lang="nl-NL" baseline="0" dirty="0" smtClean="0"/>
              <a:t> more public </a:t>
            </a:r>
            <a:r>
              <a:rPr lang="nl-NL" baseline="0" dirty="0" err="1" smtClean="0"/>
              <a:t>accessibility</a:t>
            </a:r>
            <a:r>
              <a:rPr lang="nl-NL" baseline="0" dirty="0" smtClean="0"/>
              <a:t> (all reports of </a:t>
            </a:r>
            <a:r>
              <a:rPr lang="nl-NL" baseline="0" dirty="0" err="1" smtClean="0"/>
              <a:t>adverse</a:t>
            </a:r>
            <a:r>
              <a:rPr lang="nl-NL" baseline="0" dirty="0" smtClean="0"/>
              <a:t> </a:t>
            </a:r>
            <a:r>
              <a:rPr lang="nl-NL" baseline="0" dirty="0" err="1" smtClean="0"/>
              <a:t>events</a:t>
            </a:r>
            <a:r>
              <a:rPr lang="nl-NL" baseline="0" dirty="0" smtClean="0"/>
              <a:t> public, </a:t>
            </a:r>
            <a:r>
              <a:rPr lang="nl-NL" baseline="0" dirty="0" err="1" smtClean="0"/>
              <a:t>taking</a:t>
            </a:r>
            <a:r>
              <a:rPr lang="nl-NL" baseline="0" dirty="0" smtClean="0"/>
              <a:t> </a:t>
            </a:r>
            <a:r>
              <a:rPr lang="nl-NL" baseline="0" dirty="0" err="1" smtClean="0"/>
              <a:t>into</a:t>
            </a:r>
            <a:r>
              <a:rPr lang="nl-NL" baseline="0" dirty="0" smtClean="0"/>
              <a:t> account privacy of </a:t>
            </a:r>
            <a:r>
              <a:rPr lang="nl-NL" baseline="0" dirty="0" err="1" smtClean="0"/>
              <a:t>patients</a:t>
            </a:r>
            <a:r>
              <a:rPr lang="nl-NL" baseline="0" dirty="0" smtClean="0"/>
              <a:t> and </a:t>
            </a:r>
            <a:r>
              <a:rPr lang="nl-NL" baseline="0" dirty="0" err="1" smtClean="0"/>
              <a:t>caregivers</a:t>
            </a:r>
            <a:r>
              <a:rPr lang="nl-NL" baseline="0" dirty="0" smtClean="0"/>
              <a:t>)</a:t>
            </a:r>
          </a:p>
          <a:p>
            <a:pPr>
              <a:buFont typeface="Arial" pitchFamily="34" charset="0"/>
              <a:buNone/>
            </a:pPr>
            <a:endParaRPr lang="nl-NL" baseline="0" dirty="0" smtClean="0"/>
          </a:p>
          <a:p>
            <a:pPr>
              <a:buFont typeface="Arial" pitchFamily="34" charset="0"/>
              <a:buNone/>
            </a:pPr>
            <a:r>
              <a:rPr lang="nl-NL" baseline="0" dirty="0" err="1" smtClean="0"/>
              <a:t>Pilots</a:t>
            </a:r>
            <a:r>
              <a:rPr lang="nl-NL" baseline="0" dirty="0" smtClean="0"/>
              <a:t>: </a:t>
            </a:r>
            <a:r>
              <a:rPr lang="nl-NL" baseline="0" dirty="0" err="1" smtClean="0"/>
              <a:t>general</a:t>
            </a:r>
            <a:r>
              <a:rPr lang="nl-NL" baseline="0" dirty="0" smtClean="0"/>
              <a:t> </a:t>
            </a:r>
            <a:r>
              <a:rPr lang="nl-NL" baseline="0" dirty="0" err="1" smtClean="0"/>
              <a:t>overview</a:t>
            </a:r>
            <a:r>
              <a:rPr lang="nl-NL" baseline="0" dirty="0" smtClean="0"/>
              <a:t> of </a:t>
            </a:r>
            <a:r>
              <a:rPr lang="nl-NL" baseline="0" dirty="0" err="1" smtClean="0"/>
              <a:t>reported</a:t>
            </a:r>
            <a:r>
              <a:rPr lang="nl-NL" baseline="0" dirty="0" smtClean="0"/>
              <a:t> </a:t>
            </a:r>
            <a:r>
              <a:rPr lang="nl-NL" baseline="0" dirty="0" err="1" smtClean="0"/>
              <a:t>adverse</a:t>
            </a:r>
            <a:r>
              <a:rPr lang="nl-NL" baseline="0" dirty="0" smtClean="0"/>
              <a:t> </a:t>
            </a:r>
            <a:r>
              <a:rPr lang="nl-NL" baseline="0" dirty="0" err="1" smtClean="0"/>
              <a:t>events</a:t>
            </a:r>
            <a:r>
              <a:rPr lang="nl-NL" baseline="0" dirty="0" smtClean="0"/>
              <a:t>, </a:t>
            </a:r>
            <a:r>
              <a:rPr lang="nl-NL" baseline="0" dirty="0" err="1" smtClean="0"/>
              <a:t>with</a:t>
            </a:r>
            <a:r>
              <a:rPr lang="nl-NL" baseline="0" dirty="0" smtClean="0"/>
              <a:t> </a:t>
            </a:r>
            <a:r>
              <a:rPr lang="nl-NL" baseline="0" dirty="0" err="1" smtClean="0"/>
              <a:t>information</a:t>
            </a:r>
            <a:r>
              <a:rPr lang="nl-NL" baseline="0" dirty="0" smtClean="0"/>
              <a:t> </a:t>
            </a:r>
            <a:r>
              <a:rPr lang="nl-NL" baseline="0" dirty="0" err="1" smtClean="0"/>
              <a:t>on</a:t>
            </a:r>
            <a:r>
              <a:rPr lang="nl-NL" baseline="0" dirty="0" smtClean="0"/>
              <a:t> </a:t>
            </a:r>
            <a:r>
              <a:rPr lang="nl-NL" baseline="0" dirty="0" err="1" smtClean="0"/>
              <a:t>patient</a:t>
            </a:r>
            <a:r>
              <a:rPr lang="nl-NL" baseline="0" dirty="0" smtClean="0"/>
              <a:t> </a:t>
            </a:r>
            <a:r>
              <a:rPr lang="nl-NL" baseline="0" dirty="0" err="1" smtClean="0"/>
              <a:t>involvement</a:t>
            </a:r>
            <a:r>
              <a:rPr lang="nl-NL" baseline="0" dirty="0" smtClean="0"/>
              <a:t>, </a:t>
            </a:r>
            <a:r>
              <a:rPr lang="nl-NL" baseline="0" dirty="0" err="1" smtClean="0"/>
              <a:t>follow</a:t>
            </a:r>
            <a:r>
              <a:rPr lang="nl-NL" baseline="0" dirty="0" smtClean="0"/>
              <a:t> up care, </a:t>
            </a:r>
            <a:r>
              <a:rPr lang="nl-NL" baseline="0" dirty="0" err="1" smtClean="0"/>
              <a:t>measures</a:t>
            </a:r>
            <a:r>
              <a:rPr lang="nl-NL" baseline="0" dirty="0" smtClean="0"/>
              <a:t> taken, etc. </a:t>
            </a:r>
          </a:p>
          <a:p>
            <a:pPr>
              <a:buFont typeface="Arial" pitchFamily="34" charset="0"/>
              <a:buNone/>
            </a:pPr>
            <a:endParaRPr lang="nl-NL" sz="1200" kern="1200" dirty="0" smtClean="0">
              <a:solidFill>
                <a:schemeClr val="tx1"/>
              </a:solidFill>
              <a:latin typeface="+mn-lt"/>
              <a:ea typeface="+mn-ea"/>
              <a:cs typeface="Arial" panose="020B0604020202020204" pitchFamily="34" charset="0"/>
            </a:endParaRPr>
          </a:p>
          <a:p>
            <a:pPr>
              <a:buFont typeface="Arial" pitchFamily="34" charset="0"/>
              <a:buNone/>
            </a:pPr>
            <a:r>
              <a:rPr lang="nl-NL" sz="1200" kern="1200" baseline="0" dirty="0" err="1" smtClean="0">
                <a:solidFill>
                  <a:schemeClr val="tx1"/>
                </a:solidFill>
                <a:latin typeface="+mn-lt"/>
                <a:ea typeface="+mn-ea"/>
                <a:cs typeface="Arial" panose="020B0604020202020204" pitchFamily="34" charset="0"/>
              </a:rPr>
              <a:t>This</a:t>
            </a:r>
            <a:r>
              <a:rPr lang="nl-NL" sz="1200" kern="1200" baseline="0" dirty="0" smtClean="0">
                <a:solidFill>
                  <a:schemeClr val="tx1"/>
                </a:solidFill>
                <a:latin typeface="+mn-lt"/>
                <a:ea typeface="+mn-ea"/>
                <a:cs typeface="Arial" panose="020B0604020202020204" pitchFamily="34" charset="0"/>
              </a:rPr>
              <a:t> in the hope </a:t>
            </a:r>
            <a:r>
              <a:rPr lang="nl-NL" sz="1200" kern="1200" baseline="0" dirty="0" err="1" smtClean="0">
                <a:solidFill>
                  <a:schemeClr val="tx1"/>
                </a:solidFill>
                <a:latin typeface="+mn-lt"/>
                <a:ea typeface="+mn-ea"/>
                <a:cs typeface="Arial" panose="020B0604020202020204" pitchFamily="34" charset="0"/>
              </a:rPr>
              <a:t>that</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this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will</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stimulate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health</a:t>
            </a:r>
            <a:r>
              <a:rPr lang="nl-NL" sz="1200" kern="1200" baseline="0" dirty="0" smtClean="0">
                <a:solidFill>
                  <a:schemeClr val="tx1"/>
                </a:solidFill>
                <a:latin typeface="+mn-lt"/>
                <a:ea typeface="+mn-ea"/>
                <a:cs typeface="Arial" panose="020B0604020202020204" pitchFamily="34" charset="0"/>
              </a:rPr>
              <a:t> care </a:t>
            </a:r>
            <a:r>
              <a:rPr lang="nl-NL" sz="1200" kern="1200" baseline="0" dirty="0" err="1" smtClean="0">
                <a:solidFill>
                  <a:schemeClr val="tx1"/>
                </a:solidFill>
                <a:latin typeface="+mn-lt"/>
                <a:ea typeface="+mn-ea"/>
                <a:cs typeface="Arial" panose="020B0604020202020204" pitchFamily="34" charset="0"/>
              </a:rPr>
              <a:t>institutions</a:t>
            </a:r>
            <a:r>
              <a:rPr lang="nl-NL" sz="1200" kern="1200" baseline="0" dirty="0" smtClean="0">
                <a:solidFill>
                  <a:schemeClr val="tx1"/>
                </a:solidFill>
                <a:latin typeface="+mn-lt"/>
                <a:ea typeface="+mn-ea"/>
                <a:cs typeface="Arial" panose="020B0604020202020204" pitchFamily="34" charset="0"/>
              </a:rPr>
              <a:t>  to </a:t>
            </a:r>
            <a:r>
              <a:rPr lang="nl-NL" sz="1200" kern="1200" baseline="0" dirty="0" err="1" smtClean="0">
                <a:solidFill>
                  <a:schemeClr val="tx1"/>
                </a:solidFill>
                <a:latin typeface="+mn-lt"/>
                <a:ea typeface="+mn-ea"/>
                <a:cs typeface="Arial" panose="020B0604020202020204" pitchFamily="34" charset="0"/>
              </a:rPr>
              <a:t>strive</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for</a:t>
            </a:r>
            <a:r>
              <a:rPr lang="nl-NL" sz="1200" kern="1200" baseline="0" dirty="0" smtClean="0">
                <a:solidFill>
                  <a:schemeClr val="tx1"/>
                </a:solidFill>
                <a:latin typeface="+mn-lt"/>
                <a:ea typeface="+mn-ea"/>
                <a:cs typeface="Arial" panose="020B0604020202020204" pitchFamily="34" charset="0"/>
              </a:rPr>
              <a:t> more </a:t>
            </a:r>
            <a:r>
              <a:rPr lang="nl-NL" sz="1200" kern="1200" baseline="0" dirty="0" err="1" smtClean="0">
                <a:solidFill>
                  <a:schemeClr val="tx1"/>
                </a:solidFill>
                <a:latin typeface="+mn-lt"/>
                <a:ea typeface="+mn-ea"/>
                <a:cs typeface="Arial" panose="020B0604020202020204" pitchFamily="34" charset="0"/>
              </a:rPr>
              <a:t>openness</a:t>
            </a:r>
            <a:r>
              <a:rPr lang="nl-NL" sz="1200" kern="1200" baseline="0" dirty="0" smtClean="0">
                <a:solidFill>
                  <a:schemeClr val="tx1"/>
                </a:solidFill>
                <a:latin typeface="+mn-lt"/>
                <a:ea typeface="+mn-ea"/>
                <a:cs typeface="Arial" panose="020B0604020202020204" pitchFamily="34" charset="0"/>
              </a:rPr>
              <a:t> </a:t>
            </a:r>
            <a:r>
              <a:rPr lang="nl-NL" sz="1200" kern="1200" baseline="0" dirty="0" err="1" smtClean="0">
                <a:solidFill>
                  <a:schemeClr val="tx1"/>
                </a:solidFill>
                <a:latin typeface="+mn-lt"/>
                <a:ea typeface="+mn-ea"/>
                <a:cs typeface="Arial" panose="020B0604020202020204" pitchFamily="34" charset="0"/>
              </a:rPr>
              <a:t>themselves</a:t>
            </a:r>
            <a:r>
              <a:rPr lang="nl-NL" sz="1200" kern="1200" baseline="0" dirty="0" smtClean="0">
                <a:solidFill>
                  <a:schemeClr val="tx1"/>
                </a:solidFill>
                <a:latin typeface="+mn-lt"/>
                <a:ea typeface="+mn-ea"/>
                <a:cs typeface="Arial" panose="020B0604020202020204" pitchFamily="34" charset="0"/>
              </a:rPr>
              <a:t>. </a:t>
            </a:r>
            <a:endParaRPr lang="nl-NL" baseline="0" dirty="0" smtClean="0"/>
          </a:p>
          <a:p>
            <a:endParaRPr lang="nl-NL" dirty="0" smtClean="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200" i="1" kern="1200" dirty="0" err="1" smtClean="0">
                <a:solidFill>
                  <a:schemeClr val="tx1"/>
                </a:solidFill>
                <a:latin typeface="+mn-lt"/>
                <a:ea typeface="+mn-ea"/>
                <a:cs typeface="Arial" panose="020B0604020202020204" pitchFamily="34" charset="0"/>
              </a:rPr>
              <a:t>Yes</a:t>
            </a:r>
            <a:r>
              <a:rPr lang="nl-NL" sz="1200" i="1" kern="1200" dirty="0" smtClean="0">
                <a:solidFill>
                  <a:schemeClr val="tx1"/>
                </a:solidFill>
                <a:latin typeface="+mn-lt"/>
                <a:ea typeface="+mn-ea"/>
                <a:cs typeface="Arial" panose="020B0604020202020204" pitchFamily="34" charset="0"/>
              </a:rPr>
              <a:t> = </a:t>
            </a:r>
            <a:r>
              <a:rPr lang="nl-NL" sz="1200" i="1" kern="1200" dirty="0" err="1" smtClean="0">
                <a:solidFill>
                  <a:schemeClr val="tx1"/>
                </a:solidFill>
                <a:latin typeface="+mn-lt"/>
                <a:ea typeface="+mn-ea"/>
                <a:cs typeface="Arial" panose="020B0604020202020204" pitchFamily="34" charset="0"/>
              </a:rPr>
              <a:t>it</a:t>
            </a:r>
            <a:r>
              <a:rPr lang="nl-NL" sz="1200" i="1" kern="1200" dirty="0" smtClean="0">
                <a:solidFill>
                  <a:schemeClr val="tx1"/>
                </a:solidFill>
                <a:latin typeface="+mn-lt"/>
                <a:ea typeface="+mn-ea"/>
                <a:cs typeface="Arial" panose="020B0604020202020204" pitchFamily="34" charset="0"/>
              </a:rPr>
              <a:t> is </a:t>
            </a:r>
            <a:r>
              <a:rPr lang="nl-NL" sz="1200" i="1" kern="1200" dirty="0" err="1" smtClean="0">
                <a:solidFill>
                  <a:schemeClr val="tx1"/>
                </a:solidFill>
                <a:latin typeface="+mn-lt"/>
                <a:ea typeface="+mn-ea"/>
                <a:cs typeface="Arial" panose="020B0604020202020204" pitchFamily="34" charset="0"/>
              </a:rPr>
              <a:t>clear</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that</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patient</a:t>
            </a:r>
            <a:r>
              <a:rPr lang="nl-NL" sz="1200" i="1" kern="1200" baseline="0" dirty="0" smtClean="0">
                <a:solidFill>
                  <a:schemeClr val="tx1"/>
                </a:solidFill>
                <a:latin typeface="+mn-lt"/>
                <a:ea typeface="+mn-ea"/>
                <a:cs typeface="Arial" panose="020B0604020202020204" pitchFamily="34" charset="0"/>
              </a:rPr>
              <a:t> was </a:t>
            </a:r>
            <a:r>
              <a:rPr lang="nl-NL" sz="1200" i="1" kern="1200" baseline="0" dirty="0" err="1" smtClean="0">
                <a:solidFill>
                  <a:schemeClr val="tx1"/>
                </a:solidFill>
                <a:latin typeface="+mn-lt"/>
                <a:ea typeface="+mn-ea"/>
                <a:cs typeface="Arial" panose="020B0604020202020204" pitchFamily="34" charset="0"/>
              </a:rPr>
              <a:t>involved</a:t>
            </a:r>
            <a:endParaRPr lang="nl-NL" sz="1200" kern="1200" dirty="0" smtClean="0">
              <a:solidFill>
                <a:schemeClr val="tx1"/>
              </a:solidFill>
              <a:latin typeface="+mn-lt"/>
              <a:ea typeface="+mn-ea"/>
              <a:cs typeface="Arial" panose="020B0604020202020204" pitchFamily="34" charset="0"/>
            </a:endParaRPr>
          </a:p>
          <a:p>
            <a:pPr lvl="0"/>
            <a:r>
              <a:rPr lang="nl-NL" sz="1200" i="1" kern="1200" dirty="0" smtClean="0">
                <a:solidFill>
                  <a:schemeClr val="tx1"/>
                </a:solidFill>
                <a:latin typeface="+mn-lt"/>
                <a:ea typeface="+mn-ea"/>
                <a:cs typeface="Arial" panose="020B0604020202020204" pitchFamily="34" charset="0"/>
              </a:rPr>
              <a:t>No = </a:t>
            </a:r>
            <a:r>
              <a:rPr lang="nl-NL" sz="1200" i="1" kern="1200" dirty="0" err="1" smtClean="0">
                <a:solidFill>
                  <a:schemeClr val="tx1"/>
                </a:solidFill>
                <a:latin typeface="+mn-lt"/>
                <a:ea typeface="+mn-ea"/>
                <a:cs typeface="Arial" panose="020B0604020202020204" pitchFamily="34" charset="0"/>
              </a:rPr>
              <a:t>it</a:t>
            </a:r>
            <a:r>
              <a:rPr lang="nl-NL" sz="1200" i="1" kern="1200" dirty="0" smtClean="0">
                <a:solidFill>
                  <a:schemeClr val="tx1"/>
                </a:solidFill>
                <a:latin typeface="+mn-lt"/>
                <a:ea typeface="+mn-ea"/>
                <a:cs typeface="Arial" panose="020B0604020202020204" pitchFamily="34" charset="0"/>
              </a:rPr>
              <a:t> is </a:t>
            </a:r>
            <a:r>
              <a:rPr lang="nl-NL" sz="1200" i="1" kern="1200" dirty="0" err="1" smtClean="0">
                <a:solidFill>
                  <a:schemeClr val="tx1"/>
                </a:solidFill>
                <a:latin typeface="+mn-lt"/>
                <a:ea typeface="+mn-ea"/>
                <a:cs typeface="Arial" panose="020B0604020202020204" pitchFamily="34" charset="0"/>
              </a:rPr>
              <a:t>clear</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that</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patient</a:t>
            </a:r>
            <a:r>
              <a:rPr lang="nl-NL" sz="1200" i="1" kern="1200" dirty="0" smtClean="0">
                <a:solidFill>
                  <a:schemeClr val="tx1"/>
                </a:solidFill>
                <a:latin typeface="+mn-lt"/>
                <a:ea typeface="+mn-ea"/>
                <a:cs typeface="Arial" panose="020B0604020202020204" pitchFamily="34" charset="0"/>
              </a:rPr>
              <a:t> was </a:t>
            </a:r>
            <a:r>
              <a:rPr lang="nl-NL" sz="1200" i="1" kern="1200" dirty="0" err="1" smtClean="0">
                <a:solidFill>
                  <a:schemeClr val="tx1"/>
                </a:solidFill>
                <a:latin typeface="+mn-lt"/>
                <a:ea typeface="+mn-ea"/>
                <a:cs typeface="Arial" panose="020B0604020202020204" pitchFamily="34" charset="0"/>
              </a:rPr>
              <a:t>not</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involved</a:t>
            </a:r>
            <a:endParaRPr lang="nl-NL" sz="1200" kern="1200" dirty="0" smtClean="0">
              <a:solidFill>
                <a:schemeClr val="tx1"/>
              </a:solidFill>
              <a:latin typeface="+mn-lt"/>
              <a:ea typeface="+mn-ea"/>
              <a:cs typeface="Arial" panose="020B0604020202020204" pitchFamily="34" charset="0"/>
            </a:endParaRPr>
          </a:p>
          <a:p>
            <a:pPr lvl="0"/>
            <a:r>
              <a:rPr lang="nl-NL" sz="1200" i="1" kern="1200" dirty="0" err="1" smtClean="0">
                <a:solidFill>
                  <a:schemeClr val="tx1"/>
                </a:solidFill>
                <a:latin typeface="+mn-lt"/>
                <a:ea typeface="+mn-ea"/>
                <a:cs typeface="Arial" panose="020B0604020202020204" pitchFamily="34" charset="0"/>
              </a:rPr>
              <a:t>Unknown</a:t>
            </a:r>
            <a:r>
              <a:rPr lang="nl-NL" sz="1200" i="1" kern="1200" dirty="0" smtClean="0">
                <a:solidFill>
                  <a:schemeClr val="tx1"/>
                </a:solidFill>
                <a:latin typeface="+mn-lt"/>
                <a:ea typeface="+mn-ea"/>
                <a:cs typeface="Arial" panose="020B0604020202020204" pitchFamily="34" charset="0"/>
              </a:rPr>
              <a:t> = </a:t>
            </a:r>
            <a:r>
              <a:rPr lang="nl-NL" sz="1200" i="1" kern="1200" dirty="0" err="1" smtClean="0">
                <a:solidFill>
                  <a:schemeClr val="tx1"/>
                </a:solidFill>
                <a:latin typeface="+mn-lt"/>
                <a:ea typeface="+mn-ea"/>
                <a:cs typeface="Arial" panose="020B0604020202020204" pitchFamily="34" charset="0"/>
              </a:rPr>
              <a:t>It</a:t>
            </a:r>
            <a:r>
              <a:rPr lang="nl-NL" sz="1200" i="1" kern="1200" dirty="0" smtClean="0">
                <a:solidFill>
                  <a:schemeClr val="tx1"/>
                </a:solidFill>
                <a:latin typeface="+mn-lt"/>
                <a:ea typeface="+mn-ea"/>
                <a:cs typeface="Arial" panose="020B0604020202020204" pitchFamily="34" charset="0"/>
              </a:rPr>
              <a:t> is </a:t>
            </a:r>
            <a:r>
              <a:rPr lang="nl-NL" sz="1200" i="1" kern="1200" dirty="0" err="1" smtClean="0">
                <a:solidFill>
                  <a:schemeClr val="tx1"/>
                </a:solidFill>
                <a:latin typeface="+mn-lt"/>
                <a:ea typeface="+mn-ea"/>
                <a:cs typeface="Arial" panose="020B0604020202020204" pitchFamily="34" charset="0"/>
              </a:rPr>
              <a:t>unclear</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whether</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patient</a:t>
            </a:r>
            <a:r>
              <a:rPr lang="nl-NL" sz="1200" i="1" kern="1200" dirty="0" smtClean="0">
                <a:solidFill>
                  <a:schemeClr val="tx1"/>
                </a:solidFill>
                <a:latin typeface="+mn-lt"/>
                <a:ea typeface="+mn-ea"/>
                <a:cs typeface="Arial" panose="020B0604020202020204" pitchFamily="34" charset="0"/>
              </a:rPr>
              <a:t> was </a:t>
            </a:r>
            <a:r>
              <a:rPr lang="nl-NL" sz="1200" i="1" kern="1200" dirty="0" err="1" smtClean="0">
                <a:solidFill>
                  <a:schemeClr val="tx1"/>
                </a:solidFill>
                <a:latin typeface="+mn-lt"/>
                <a:ea typeface="+mn-ea"/>
                <a:cs typeface="Arial" panose="020B0604020202020204" pitchFamily="34" charset="0"/>
              </a:rPr>
              <a:t>involved</a:t>
            </a:r>
            <a:r>
              <a:rPr lang="nl-NL" sz="1200" i="1" kern="1200" dirty="0" smtClean="0">
                <a:solidFill>
                  <a:schemeClr val="tx1"/>
                </a:solidFill>
                <a:latin typeface="+mn-lt"/>
                <a:ea typeface="+mn-ea"/>
                <a:cs typeface="Arial" panose="020B0604020202020204" pitchFamily="34" charset="0"/>
              </a:rPr>
              <a:t>.  For </a:t>
            </a:r>
            <a:r>
              <a:rPr lang="nl-NL" sz="1200" i="1" kern="1200" dirty="0" err="1" smtClean="0">
                <a:solidFill>
                  <a:schemeClr val="tx1"/>
                </a:solidFill>
                <a:latin typeface="+mn-lt"/>
                <a:ea typeface="+mn-ea"/>
                <a:cs typeface="Arial" panose="020B0604020202020204" pitchFamily="34" charset="0"/>
              </a:rPr>
              <a:t>example</a:t>
            </a:r>
            <a:r>
              <a:rPr lang="nl-NL" sz="1200" i="1" kern="1200" dirty="0" smtClean="0">
                <a:solidFill>
                  <a:schemeClr val="tx1"/>
                </a:solidFill>
                <a:latin typeface="+mn-lt"/>
                <a:ea typeface="+mn-ea"/>
                <a:cs typeface="Arial" panose="020B0604020202020204" pitchFamily="34" charset="0"/>
              </a:rPr>
              <a:t>: the</a:t>
            </a:r>
            <a:r>
              <a:rPr lang="nl-NL" sz="1200" i="1" kern="1200" baseline="0" dirty="0" smtClean="0">
                <a:solidFill>
                  <a:schemeClr val="tx1"/>
                </a:solidFill>
                <a:latin typeface="+mn-lt"/>
                <a:ea typeface="+mn-ea"/>
                <a:cs typeface="Arial" panose="020B0604020202020204" pitchFamily="34" charset="0"/>
              </a:rPr>
              <a:t> report does </a:t>
            </a:r>
            <a:r>
              <a:rPr lang="nl-NL" sz="1200" i="1" kern="1200" baseline="0" dirty="0" err="1" smtClean="0">
                <a:solidFill>
                  <a:schemeClr val="tx1"/>
                </a:solidFill>
                <a:latin typeface="+mn-lt"/>
                <a:ea typeface="+mn-ea"/>
                <a:cs typeface="Arial" panose="020B0604020202020204" pitchFamily="34" charset="0"/>
              </a:rPr>
              <a:t>not</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explicitlyy</a:t>
            </a:r>
            <a:r>
              <a:rPr lang="nl-NL" sz="1200" i="1" kern="1200" baseline="0" dirty="0" smtClean="0">
                <a:solidFill>
                  <a:schemeClr val="tx1"/>
                </a:solidFill>
                <a:latin typeface="+mn-lt"/>
                <a:ea typeface="+mn-ea"/>
                <a:cs typeface="Arial" panose="020B0604020202020204" pitchFamily="34" charset="0"/>
              </a:rPr>
              <a:t> state </a:t>
            </a:r>
            <a:r>
              <a:rPr lang="nl-NL" sz="1200" i="1" kern="1200" baseline="0" dirty="0" err="1" smtClean="0">
                <a:solidFill>
                  <a:schemeClr val="tx1"/>
                </a:solidFill>
                <a:latin typeface="+mn-lt"/>
                <a:ea typeface="+mn-ea"/>
                <a:cs typeface="Arial" panose="020B0604020202020204" pitchFamily="34" charset="0"/>
              </a:rPr>
              <a:t>that</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patient</a:t>
            </a:r>
            <a:r>
              <a:rPr lang="nl-NL" sz="1200" i="1" kern="1200" baseline="0" dirty="0" smtClean="0">
                <a:solidFill>
                  <a:schemeClr val="tx1"/>
                </a:solidFill>
                <a:latin typeface="+mn-lt"/>
                <a:ea typeface="+mn-ea"/>
                <a:cs typeface="Arial" panose="020B0604020202020204" pitchFamily="34" charset="0"/>
              </a:rPr>
              <a:t> was </a:t>
            </a:r>
            <a:r>
              <a:rPr lang="nl-NL" sz="1200" i="1" kern="1200" baseline="0" dirty="0" err="1" smtClean="0">
                <a:solidFill>
                  <a:schemeClr val="tx1"/>
                </a:solidFill>
                <a:latin typeface="+mn-lt"/>
                <a:ea typeface="+mn-ea"/>
                <a:cs typeface="Arial" panose="020B0604020202020204" pitchFamily="34" charset="0"/>
              </a:rPr>
              <a:t>involved</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but</a:t>
            </a:r>
            <a:r>
              <a:rPr lang="nl-NL" sz="1200" i="1" kern="1200" baseline="0" dirty="0" smtClean="0">
                <a:solidFill>
                  <a:schemeClr val="tx1"/>
                </a:solidFill>
                <a:latin typeface="+mn-lt"/>
                <a:ea typeface="+mn-ea"/>
                <a:cs typeface="Arial" panose="020B0604020202020204" pitchFamily="34" charset="0"/>
              </a:rPr>
              <a:t> does </a:t>
            </a:r>
            <a:r>
              <a:rPr lang="nl-NL" sz="1200" i="1" kern="1200" baseline="0" dirty="0" err="1" smtClean="0">
                <a:solidFill>
                  <a:schemeClr val="tx1"/>
                </a:solidFill>
                <a:latin typeface="+mn-lt"/>
                <a:ea typeface="+mn-ea"/>
                <a:cs typeface="Arial" panose="020B0604020202020204" pitchFamily="34" charset="0"/>
              </a:rPr>
              <a:t>contain</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information</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that</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originates</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from</a:t>
            </a:r>
            <a:r>
              <a:rPr lang="nl-NL" sz="1200" i="1" kern="1200" baseline="0" dirty="0" smtClean="0">
                <a:solidFill>
                  <a:schemeClr val="tx1"/>
                </a:solidFill>
                <a:latin typeface="+mn-lt"/>
                <a:ea typeface="+mn-ea"/>
                <a:cs typeface="Arial" panose="020B0604020202020204" pitchFamily="34" charset="0"/>
              </a:rPr>
              <a:t> te </a:t>
            </a:r>
            <a:r>
              <a:rPr lang="nl-NL" sz="1200" i="1" kern="1200" baseline="0" dirty="0" err="1" smtClean="0">
                <a:solidFill>
                  <a:schemeClr val="tx1"/>
                </a:solidFill>
                <a:latin typeface="+mn-lt"/>
                <a:ea typeface="+mn-ea"/>
                <a:cs typeface="Arial" panose="020B0604020202020204" pitchFamily="34" charset="0"/>
              </a:rPr>
              <a:t>patient</a:t>
            </a:r>
            <a:r>
              <a:rPr lang="nl-NL" sz="1200" i="1" kern="1200" baseline="0" dirty="0" smtClean="0">
                <a:solidFill>
                  <a:schemeClr val="tx1"/>
                </a:solidFill>
                <a:latin typeface="+mn-lt"/>
                <a:ea typeface="+mn-ea"/>
                <a:cs typeface="Arial" panose="020B0604020202020204" pitchFamily="34" charset="0"/>
              </a:rPr>
              <a:t>. </a:t>
            </a:r>
            <a:r>
              <a:rPr lang="nl-NL" sz="1200" i="1" kern="1200" dirty="0" smtClean="0">
                <a:solidFill>
                  <a:schemeClr val="tx1"/>
                </a:solidFill>
                <a:latin typeface="+mn-lt"/>
                <a:ea typeface="+mn-ea"/>
                <a:cs typeface="Arial" panose="020B0604020202020204" pitchFamily="34" charset="0"/>
              </a:rPr>
              <a:t> </a:t>
            </a:r>
            <a:endParaRPr lang="nl-NL" sz="1200" kern="1200" dirty="0" smtClean="0">
              <a:solidFill>
                <a:schemeClr val="tx1"/>
              </a:solidFill>
              <a:latin typeface="+mn-lt"/>
              <a:ea typeface="+mn-ea"/>
              <a:cs typeface="Arial" panose="020B0604020202020204" pitchFamily="34" charset="0"/>
            </a:endParaRPr>
          </a:p>
          <a:p>
            <a:pPr lvl="0"/>
            <a:r>
              <a:rPr lang="nl-NL" sz="1200" i="1" kern="1200" dirty="0" err="1" smtClean="0">
                <a:solidFill>
                  <a:schemeClr val="tx1"/>
                </a:solidFill>
                <a:latin typeface="+mn-lt"/>
                <a:ea typeface="+mn-ea"/>
                <a:cs typeface="Arial" panose="020B0604020202020204" pitchFamily="34" charset="0"/>
              </a:rPr>
              <a:t>Not</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applicable</a:t>
            </a:r>
            <a:r>
              <a:rPr lang="nl-NL" sz="1200" i="1" kern="1200" baseline="0" dirty="0" smtClean="0">
                <a:solidFill>
                  <a:schemeClr val="tx1"/>
                </a:solidFill>
                <a:latin typeface="+mn-lt"/>
                <a:ea typeface="+mn-ea"/>
                <a:cs typeface="Arial" panose="020B0604020202020204" pitchFamily="34" charset="0"/>
              </a:rPr>
              <a:t> = For </a:t>
            </a:r>
            <a:r>
              <a:rPr lang="nl-NL" sz="1200" i="1" kern="1200" baseline="0" dirty="0" err="1" smtClean="0">
                <a:solidFill>
                  <a:schemeClr val="tx1"/>
                </a:solidFill>
                <a:latin typeface="+mn-lt"/>
                <a:ea typeface="+mn-ea"/>
                <a:cs typeface="Arial" panose="020B0604020202020204" pitchFamily="34" charset="0"/>
              </a:rPr>
              <a:t>example</a:t>
            </a:r>
            <a:r>
              <a:rPr lang="nl-NL" sz="1200" i="1" kern="1200" baseline="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p</a:t>
            </a:r>
            <a:r>
              <a:rPr lang="nl-NL" sz="1200" i="1" kern="1200" dirty="0" err="1" smtClean="0">
                <a:solidFill>
                  <a:schemeClr val="tx1"/>
                </a:solidFill>
                <a:latin typeface="+mn-lt"/>
                <a:ea typeface="+mn-ea"/>
                <a:cs typeface="Arial" panose="020B0604020202020204" pitchFamily="34" charset="0"/>
              </a:rPr>
              <a:t>atient</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did</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not</a:t>
            </a:r>
            <a:r>
              <a:rPr lang="nl-NL" sz="1200" i="1" kern="1200" dirty="0" smtClean="0">
                <a:solidFill>
                  <a:schemeClr val="tx1"/>
                </a:solidFill>
                <a:latin typeface="+mn-lt"/>
                <a:ea typeface="+mn-ea"/>
                <a:cs typeface="Arial" panose="020B0604020202020204" pitchFamily="34" charset="0"/>
              </a:rPr>
              <a:t> want to </a:t>
            </a:r>
            <a:r>
              <a:rPr lang="nl-NL" sz="1200" i="1" kern="1200" dirty="0" err="1" smtClean="0">
                <a:solidFill>
                  <a:schemeClr val="tx1"/>
                </a:solidFill>
                <a:latin typeface="+mn-lt"/>
                <a:ea typeface="+mn-ea"/>
                <a:cs typeface="Arial" panose="020B0604020202020204" pitchFamily="34" charset="0"/>
              </a:rPr>
              <a:t>be</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involved</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or</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patient</a:t>
            </a:r>
            <a:r>
              <a:rPr lang="nl-NL" sz="1200" i="1" kern="1200" dirty="0" smtClean="0">
                <a:solidFill>
                  <a:schemeClr val="tx1"/>
                </a:solidFill>
                <a:latin typeface="+mn-lt"/>
                <a:ea typeface="+mn-ea"/>
                <a:cs typeface="Arial" panose="020B0604020202020204" pitchFamily="34" charset="0"/>
              </a:rPr>
              <a:t> </a:t>
            </a:r>
            <a:r>
              <a:rPr lang="nl-NL" sz="1200" i="1" kern="1200" dirty="0" err="1" smtClean="0">
                <a:solidFill>
                  <a:schemeClr val="tx1"/>
                </a:solidFill>
                <a:latin typeface="+mn-lt"/>
                <a:ea typeface="+mn-ea"/>
                <a:cs typeface="Arial" panose="020B0604020202020204" pitchFamily="34" charset="0"/>
              </a:rPr>
              <a:t>died</a:t>
            </a:r>
            <a:r>
              <a:rPr lang="nl-NL" sz="1200" i="1" kern="1200" dirty="0" smtClean="0">
                <a:solidFill>
                  <a:schemeClr val="tx1"/>
                </a:solidFill>
                <a:latin typeface="+mn-lt"/>
                <a:ea typeface="+mn-ea"/>
                <a:cs typeface="Arial" panose="020B0604020202020204" pitchFamily="34" charset="0"/>
              </a:rPr>
              <a:t> and has </a:t>
            </a:r>
            <a:r>
              <a:rPr lang="nl-NL" sz="1200" i="1" kern="1200" dirty="0" err="1" smtClean="0">
                <a:solidFill>
                  <a:schemeClr val="tx1"/>
                </a:solidFill>
                <a:latin typeface="+mn-lt"/>
                <a:ea typeface="+mn-ea"/>
                <a:cs typeface="Arial" panose="020B0604020202020204" pitchFamily="34" charset="0"/>
              </a:rPr>
              <a:t>no</a:t>
            </a:r>
            <a:r>
              <a:rPr lang="nl-NL" sz="1200" i="1" kern="1200" dirty="0" smtClean="0">
                <a:solidFill>
                  <a:schemeClr val="tx1"/>
                </a:solidFill>
                <a:latin typeface="+mn-lt"/>
                <a:ea typeface="+mn-ea"/>
                <a:cs typeface="Arial" panose="020B0604020202020204" pitchFamily="34" charset="0"/>
              </a:rPr>
              <a:t> </a:t>
            </a:r>
            <a:r>
              <a:rPr lang="nl-NL" sz="1200" i="1" kern="1200" baseline="0" dirty="0" err="1" smtClean="0">
                <a:solidFill>
                  <a:schemeClr val="tx1"/>
                </a:solidFill>
                <a:latin typeface="+mn-lt"/>
                <a:ea typeface="+mn-ea"/>
                <a:cs typeface="Arial" panose="020B0604020202020204" pitchFamily="34" charset="0"/>
              </a:rPr>
              <a:t>relatives</a:t>
            </a:r>
            <a:endParaRPr lang="nl-NL" sz="1200" kern="1200" smtClean="0">
              <a:solidFill>
                <a:schemeClr val="tx1"/>
              </a:solidFill>
              <a:latin typeface="+mn-lt"/>
              <a:ea typeface="+mn-ea"/>
              <a:cs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8</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Mooie stichtelijke eindboodschap!</a:t>
            </a:r>
            <a:endParaRPr lang="nl-NL" dirty="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10</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3287" cy="36464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08550" y="2474913"/>
            <a:ext cx="2557463" cy="36464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smtClean="0"/>
            </a:lvl1pPr>
          </a:lstStyle>
          <a:p>
            <a:pPr>
              <a:defRPr/>
            </a:pPr>
            <a:r>
              <a:rPr lang="nl-NL" altLang="nl-NL" smtClean="0"/>
              <a:t>Third International Incident Disclosure Conference, 20 October 2016, Amsterdam</a:t>
            </a:r>
            <a:endParaRPr lang="nl-NL" altLang="nl-NL"/>
          </a:p>
        </p:txBody>
      </p:sp>
      <p:sp>
        <p:nvSpPr>
          <p:cNvPr id="8" name="shpBeeldmerk"/>
          <p:cNvSpPr>
            <a:spLocks noGrp="1" noChangeArrowheads="1"/>
          </p:cNvSpPr>
          <p:nvPr>
            <p:ph type="sldNum" sz="quarter" idx="11"/>
          </p:nvPr>
        </p:nvSpPr>
        <p:spPr/>
        <p:txBody>
          <a:bodyPr/>
          <a:lstStyle>
            <a:lvl1pPr>
              <a:defRPr/>
            </a:lvl1pPr>
          </a:lstStyle>
          <a:p>
            <a:fld id="{3673C7FF-546B-41A1-B77C-E5EB019239CA}" type="slidenum">
              <a:rPr lang="nl-NL" altLang="nl-NL"/>
              <a:pPr/>
              <a:t>‹nr.›</a:t>
            </a:fld>
            <a:endParaRPr lang="nl-NL" alt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08550" y="3511550"/>
            <a:ext cx="1722438" cy="2609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83388" y="3511550"/>
            <a:ext cx="1724025" cy="2609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smtClean="0"/>
              <a:t>Third International Incident Disclosure Conference, 20 October 2016, Amsterdam</a:t>
            </a:r>
            <a:endParaRPr lang="nl-NL" alt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Afbeelding 7" descr="IGZ-Powerpoint ENG achtergrond.jpeg"/>
          <p:cNvPicPr>
            <a:picLocks noChangeAspect="1"/>
          </p:cNvPicPr>
          <p:nvPr/>
        </p:nvPicPr>
        <p:blipFill>
          <a:blip r:embed="rId13" cstate="print"/>
          <a:stretch>
            <a:fillRect/>
          </a:stretch>
        </p:blipFill>
        <p:spPr>
          <a:xfrm>
            <a:off x="0" y="0"/>
            <a:ext cx="4572000" cy="6858000"/>
          </a:xfrm>
          <a:prstGeom prst="rect">
            <a:avLst/>
          </a:prstGeom>
        </p:spPr>
      </p:pic>
      <p:sp>
        <p:nvSpPr>
          <p:cNvPr id="9"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defRPr/>
            </a:pPr>
            <a:endParaRPr lang="nl-NL" altLang="nl-NL" sz="1800" smtClean="0"/>
          </a:p>
        </p:txBody>
      </p:sp>
      <p:sp>
        <p:nvSpPr>
          <p:cNvPr id="13005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smtClean="0"/>
              <a:t>Third International Incident Disclosure Conference, 20 October 2016, Amsterdam</a:t>
            </a:r>
            <a:endParaRPr lang="nl-NL" altLang="nl-NL"/>
          </a:p>
        </p:txBody>
      </p:sp>
      <p:sp>
        <p:nvSpPr>
          <p:cNvPr id="1028" name="shpTitel"/>
          <p:cNvSpPr>
            <a:spLocks noGrp="1" noChangeArrowheads="1"/>
          </p:cNvSpPr>
          <p:nvPr>
            <p:ph type="title"/>
          </p:nvPr>
        </p:nvSpPr>
        <p:spPr bwMode="auto">
          <a:xfrm>
            <a:off x="4922838" y="2474913"/>
            <a:ext cx="3598862" cy="942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9" name="shpTekst"/>
          <p:cNvSpPr>
            <a:spLocks noGrp="1" noChangeArrowheads="1"/>
          </p:cNvSpPr>
          <p:nvPr>
            <p:ph type="body" idx="1"/>
          </p:nvPr>
        </p:nvSpPr>
        <p:spPr bwMode="auto">
          <a:xfrm>
            <a:off x="4908550" y="3511550"/>
            <a:ext cx="3598863" cy="2609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p:txBody>
      </p:sp>
      <p:pic>
        <p:nvPicPr>
          <p:cNvPr id="1031" name="Picture 15" descr="RO_VWS_IG_Logo_Powerpoint_d"/>
          <p:cNvPicPr>
            <a:picLocks noChangeAspect="1" noChangeArrowheads="1"/>
          </p:cNvPicPr>
          <p:nvPr/>
        </p:nvPicPr>
        <p:blipFill>
          <a:blip r:embed="rId14" cstate="print"/>
          <a:srcRect/>
          <a:stretch>
            <a:fillRect/>
          </a:stretch>
        </p:blipFill>
        <p:spPr bwMode="auto">
          <a:xfrm>
            <a:off x="-19050" y="-11113"/>
            <a:ext cx="9144000" cy="200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sldNum="0" hdr="0"/>
  <p:txStyles>
    <p:titleStyle>
      <a:lvl1pPr algn="l" rtl="0" eaLnBrk="1" fontAlgn="base" hangingPunct="1">
        <a:spcBef>
          <a:spcPct val="0"/>
        </a:spcBef>
        <a:spcAft>
          <a:spcPct val="0"/>
        </a:spcAft>
        <a:defRPr sz="2600" kern="1200">
          <a:solidFill>
            <a:srgbClr val="FFFFFF"/>
          </a:solidFill>
          <a:latin typeface="+mj-lt"/>
          <a:ea typeface="+mj-ea"/>
          <a:cs typeface="+mj-cs"/>
        </a:defRPr>
      </a:lvl1pPr>
      <a:lvl2pPr algn="l" rtl="0" eaLnBrk="1" fontAlgn="base" hangingPunct="1">
        <a:spcBef>
          <a:spcPct val="0"/>
        </a:spcBef>
        <a:spcAft>
          <a:spcPct val="0"/>
        </a:spcAft>
        <a:defRPr sz="2600">
          <a:solidFill>
            <a:srgbClr val="FFFFFF"/>
          </a:solidFill>
          <a:latin typeface="Verdana" panose="020B0604030504040204" pitchFamily="34" charset="0"/>
        </a:defRPr>
      </a:lvl2pPr>
      <a:lvl3pPr algn="l" rtl="0" eaLnBrk="1" fontAlgn="base" hangingPunct="1">
        <a:spcBef>
          <a:spcPct val="0"/>
        </a:spcBef>
        <a:spcAft>
          <a:spcPct val="0"/>
        </a:spcAft>
        <a:defRPr sz="2600">
          <a:solidFill>
            <a:srgbClr val="FFFFFF"/>
          </a:solidFill>
          <a:latin typeface="Verdana" panose="020B0604030504040204" pitchFamily="34" charset="0"/>
        </a:defRPr>
      </a:lvl3pPr>
      <a:lvl4pPr algn="l" rtl="0" eaLnBrk="1" fontAlgn="base" hangingPunct="1">
        <a:spcBef>
          <a:spcPct val="0"/>
        </a:spcBef>
        <a:spcAft>
          <a:spcPct val="0"/>
        </a:spcAft>
        <a:defRPr sz="2600">
          <a:solidFill>
            <a:srgbClr val="FFFFFF"/>
          </a:solidFill>
          <a:latin typeface="Verdana" panose="020B0604030504040204" pitchFamily="34" charset="0"/>
        </a:defRPr>
      </a:lvl4pPr>
      <a:lvl5pPr algn="l" rtl="0" eaLnBrk="1" fontAlgn="base" hangingPunct="1">
        <a:spcBef>
          <a:spcPct val="0"/>
        </a:spcBef>
        <a:spcAft>
          <a:spcPct val="0"/>
        </a:spcAft>
        <a:defRPr sz="2600">
          <a:solidFill>
            <a:srgbClr val="FFFFFF"/>
          </a:solidFill>
          <a:latin typeface="Verdana" panose="020B0604030504040204" pitchFamily="34" charset="0"/>
        </a:defRPr>
      </a:lvl5pPr>
      <a:lvl6pPr marL="457200" algn="l" rtl="0" eaLnBrk="1" fontAlgn="base" hangingPunct="1">
        <a:spcBef>
          <a:spcPct val="0"/>
        </a:spcBef>
        <a:spcAft>
          <a:spcPct val="0"/>
        </a:spcAft>
        <a:defRPr sz="2600">
          <a:solidFill>
            <a:srgbClr val="FFFFFF"/>
          </a:solidFill>
          <a:latin typeface="Verdana" panose="020B0604030504040204" pitchFamily="34" charset="0"/>
        </a:defRPr>
      </a:lvl6pPr>
      <a:lvl7pPr marL="914400" algn="l" rtl="0" eaLnBrk="1" fontAlgn="base" hangingPunct="1">
        <a:spcBef>
          <a:spcPct val="0"/>
        </a:spcBef>
        <a:spcAft>
          <a:spcPct val="0"/>
        </a:spcAft>
        <a:defRPr sz="2600">
          <a:solidFill>
            <a:srgbClr val="FFFFFF"/>
          </a:solidFill>
          <a:latin typeface="Verdana" panose="020B0604030504040204" pitchFamily="34" charset="0"/>
        </a:defRPr>
      </a:lvl7pPr>
      <a:lvl8pPr marL="1371600" algn="l" rtl="0" eaLnBrk="1" fontAlgn="base" hangingPunct="1">
        <a:spcBef>
          <a:spcPct val="0"/>
        </a:spcBef>
        <a:spcAft>
          <a:spcPct val="0"/>
        </a:spcAft>
        <a:defRPr sz="2600">
          <a:solidFill>
            <a:srgbClr val="FFFFFF"/>
          </a:solidFill>
          <a:latin typeface="Verdana" panose="020B0604030504040204" pitchFamily="34" charset="0"/>
        </a:defRPr>
      </a:lvl8pPr>
      <a:lvl9pPr marL="1828800" algn="l" rtl="0" eaLnBrk="1" fontAlgn="base" hangingPunct="1">
        <a:spcBef>
          <a:spcPct val="0"/>
        </a:spcBef>
        <a:spcAft>
          <a:spcPct val="0"/>
        </a:spcAft>
        <a:defRPr sz="2600">
          <a:solidFill>
            <a:srgbClr val="FFFFFF"/>
          </a:solidFill>
          <a:latin typeface="Verdana" panose="020B0604030504040204" pitchFamily="34" charset="0"/>
        </a:defRPr>
      </a:lvl9pPr>
    </p:titleStyle>
    <p:bodyStyle>
      <a:lvl1pPr indent="1588" algn="l" rtl="0" eaLnBrk="1" fontAlgn="base" hangingPunct="1">
        <a:spcBef>
          <a:spcPct val="20000"/>
        </a:spcBef>
        <a:spcAft>
          <a:spcPct val="0"/>
        </a:spcAft>
        <a:buFont typeface="Arial" charset="0"/>
        <a:defRPr kern="1200">
          <a:solidFill>
            <a:srgbClr val="FFFFFF"/>
          </a:solidFill>
          <a:latin typeface="+mn-lt"/>
          <a:ea typeface="+mn-ea"/>
          <a:cs typeface="+mn-cs"/>
        </a:defRPr>
      </a:lvl1pPr>
      <a:lvl2pPr marL="1588" algn="l" rtl="0" eaLnBrk="1" fontAlgn="base" hangingPunct="1">
        <a:spcBef>
          <a:spcPct val="20000"/>
        </a:spcBef>
        <a:spcAft>
          <a:spcPct val="0"/>
        </a:spcAft>
        <a:buFont typeface="Arial" charset="0"/>
        <a:defRPr kern="1200">
          <a:solidFill>
            <a:srgbClr val="FFFFFF"/>
          </a:solidFill>
          <a:latin typeface="+mn-lt"/>
          <a:ea typeface="+mn-ea"/>
          <a:cs typeface="+mn-cs"/>
        </a:defRPr>
      </a:lvl2pPr>
      <a:lvl3pPr marL="1588" algn="l" rtl="0" eaLnBrk="1" fontAlgn="base" hangingPunct="1">
        <a:spcBef>
          <a:spcPct val="20000"/>
        </a:spcBef>
        <a:spcAft>
          <a:spcPct val="0"/>
        </a:spcAft>
        <a:buFont typeface="Arial" charset="0"/>
        <a:defRPr kern="1200">
          <a:solidFill>
            <a:srgbClr val="FFFFFF"/>
          </a:solidFill>
          <a:latin typeface="+mn-lt"/>
          <a:ea typeface="+mn-ea"/>
          <a:cs typeface="+mn-cs"/>
        </a:defRPr>
      </a:lvl3pPr>
      <a:lvl4pPr marL="1588" algn="l" rtl="0" eaLnBrk="1" fontAlgn="base" hangingPunct="1">
        <a:spcBef>
          <a:spcPct val="20000"/>
        </a:spcBef>
        <a:spcAft>
          <a:spcPct val="0"/>
        </a:spcAft>
        <a:buFont typeface="Arial" charset="0"/>
        <a:defRPr kern="1200">
          <a:solidFill>
            <a:srgbClr val="FFFFFF"/>
          </a:solidFill>
          <a:latin typeface="+mn-lt"/>
          <a:ea typeface="+mn-ea"/>
          <a:cs typeface="+mn-cs"/>
        </a:defRPr>
      </a:lvl4pPr>
      <a:lvl5pPr marL="1588" algn="l" rtl="0" eaLnBrk="1" fontAlgn="base" hangingPunct="1">
        <a:spcBef>
          <a:spcPct val="20000"/>
        </a:spcBef>
        <a:spcAft>
          <a:spcPct val="0"/>
        </a:spcAft>
        <a:buFont typeface="Arial"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pVoettekst"/>
          <p:cNvSpPr>
            <a:spLocks noGrp="1" noChangeArrowheads="1"/>
          </p:cNvSpPr>
          <p:nvPr>
            <p:ph type="title"/>
          </p:nvPr>
        </p:nvSpPr>
        <p:spPr bwMode="auto">
          <a:xfrm>
            <a:off x="366713" y="1233488"/>
            <a:ext cx="81692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2051" name="shpPagina"/>
          <p:cNvSpPr>
            <a:spLocks noGrp="1" noChangeArrowheads="1"/>
          </p:cNvSpPr>
          <p:nvPr>
            <p:ph type="body" idx="1"/>
          </p:nvPr>
        </p:nvSpPr>
        <p:spPr bwMode="auto">
          <a:xfrm>
            <a:off x="366713" y="1798638"/>
            <a:ext cx="8169275" cy="435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453188"/>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smtClean="0"/>
              <a:t>Third International Incident Disclosure Conference, 20 October 2016, Amsterdam</a:t>
            </a:r>
            <a:endParaRPr lang="nl-NL" altLang="nl-NL"/>
          </a:p>
        </p:txBody>
      </p:sp>
      <p:sp>
        <p:nvSpPr>
          <p:cNvPr id="13" name="shpBeeldmerk"/>
          <p:cNvSpPr>
            <a:spLocks noGrp="1" noChangeArrowheads="1"/>
          </p:cNvSpPr>
          <p:nvPr>
            <p:ph type="sldNum" sz="quarter" idx="4"/>
          </p:nvPr>
        </p:nvSpPr>
        <p:spPr bwMode="auto">
          <a:xfrm>
            <a:off x="387350" y="64389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fld id="{AF5114C7-614A-415D-9792-76BB6A26DE38}"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4215" r:id="rId1"/>
  </p:sldLayoutIdLst>
  <p:hf sldNum="0" hdr="0"/>
  <p:txStyles>
    <p:titleStyle>
      <a:lvl1pPr algn="l" rtl="0" eaLnBrk="0" fontAlgn="base" hangingPunct="0">
        <a:spcBef>
          <a:spcPct val="0"/>
        </a:spcBef>
        <a:spcAft>
          <a:spcPct val="0"/>
        </a:spcAft>
        <a:defRPr sz="2600" kern="1200">
          <a:solidFill>
            <a:srgbClr val="660066"/>
          </a:solidFill>
          <a:latin typeface="+mj-lt"/>
          <a:ea typeface="+mj-ea"/>
          <a:cs typeface="+mj-cs"/>
        </a:defRPr>
      </a:lvl1pPr>
      <a:lvl2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3"/>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4"/>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5"/>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atum 3"/>
          <p:cNvSpPr>
            <a:spLocks noGrp="1"/>
          </p:cNvSpPr>
          <p:nvPr>
            <p:ph type="dt" sz="quarter" idx="10"/>
          </p:nvPr>
        </p:nvSpPr>
        <p:spPr>
          <a:xfrm>
            <a:off x="4929188" y="6380163"/>
            <a:ext cx="4214812" cy="363537"/>
          </a:xfrm>
          <a:noFill/>
          <a:ln>
            <a:miter lim="800000"/>
            <a:headEnd/>
            <a:tailEnd/>
          </a:ln>
        </p:spPr>
        <p:txBody>
          <a:bodyPr/>
          <a:lstStyle/>
          <a:p>
            <a:r>
              <a:rPr lang="nl-NL" i="1" dirty="0" err="1" smtClean="0"/>
              <a:t>Third</a:t>
            </a:r>
            <a:r>
              <a:rPr lang="nl-NL" i="1" dirty="0" smtClean="0"/>
              <a:t> International Incident </a:t>
            </a:r>
            <a:r>
              <a:rPr lang="nl-NL" i="1" dirty="0" err="1" smtClean="0"/>
              <a:t>Disclosure</a:t>
            </a:r>
            <a:r>
              <a:rPr lang="nl-NL" i="1" dirty="0" smtClean="0"/>
              <a:t> Conference, 20 </a:t>
            </a:r>
            <a:r>
              <a:rPr lang="nl-NL" i="1" dirty="0" err="1" smtClean="0"/>
              <a:t>October</a:t>
            </a:r>
            <a:r>
              <a:rPr lang="nl-NL" i="1" dirty="0" smtClean="0"/>
              <a:t> 2016, Amsterdam</a:t>
            </a:r>
            <a:endParaRPr lang="nl-NL" altLang="nl-NL" dirty="0">
              <a:cs typeface="Arial" charset="0"/>
            </a:endParaRPr>
          </a:p>
        </p:txBody>
      </p:sp>
      <p:sp>
        <p:nvSpPr>
          <p:cNvPr id="7" name="Rectangle 2"/>
          <p:cNvSpPr>
            <a:spLocks noGrp="1" noChangeArrowheads="1"/>
          </p:cNvSpPr>
          <p:nvPr>
            <p:ph type="title"/>
          </p:nvPr>
        </p:nvSpPr>
        <p:spPr>
          <a:xfrm>
            <a:off x="4591050" y="1910042"/>
            <a:ext cx="4552950" cy="3603811"/>
          </a:xfrm>
        </p:spPr>
        <p:txBody>
          <a:bodyPr/>
          <a:lstStyle/>
          <a:p>
            <a:pPr algn="ctr"/>
            <a:r>
              <a:rPr lang="nl-NL" dirty="0" smtClean="0"/>
              <a:t>     </a:t>
            </a:r>
            <a:br>
              <a:rPr lang="nl-NL" dirty="0" smtClean="0"/>
            </a:br>
            <a:r>
              <a:rPr lang="nl-NL" altLang="nl-NL" sz="1800" dirty="0" smtClean="0"/>
              <a:t> </a:t>
            </a:r>
            <a:r>
              <a:rPr lang="nl-NL" altLang="nl-NL" sz="2400" dirty="0" err="1" smtClean="0"/>
              <a:t>Openness</a:t>
            </a:r>
            <a:r>
              <a:rPr lang="nl-NL" altLang="nl-NL" sz="2400" dirty="0" smtClean="0"/>
              <a:t> and the </a:t>
            </a:r>
            <a:r>
              <a:rPr lang="nl-NL" altLang="nl-NL" sz="2400" dirty="0" err="1" smtClean="0"/>
              <a:t>capacity</a:t>
            </a:r>
            <a:r>
              <a:rPr lang="nl-NL" altLang="nl-NL" sz="2400" dirty="0" smtClean="0"/>
              <a:t> to </a:t>
            </a:r>
            <a:r>
              <a:rPr lang="nl-NL" altLang="nl-NL" sz="2400" dirty="0" err="1" smtClean="0"/>
              <a:t>learn</a:t>
            </a:r>
            <a:r>
              <a:rPr lang="en-US" sz="2400" dirty="0" smtClean="0"/>
              <a:t> </a:t>
            </a:r>
            <a:r>
              <a:rPr lang="nl-NL" sz="2100" dirty="0" smtClean="0"/>
              <a:t/>
            </a:r>
            <a:br>
              <a:rPr lang="nl-NL" sz="2100" dirty="0" smtClean="0"/>
            </a:br>
            <a:r>
              <a:rPr lang="nl-NL" sz="2100" dirty="0" smtClean="0"/>
              <a:t/>
            </a:r>
            <a:br>
              <a:rPr lang="nl-NL" sz="2100" dirty="0" smtClean="0"/>
            </a:br>
            <a:r>
              <a:rPr lang="nl-NL" sz="1600" dirty="0" smtClean="0"/>
              <a:t> Drs. Hans Schoo MBA-A, </a:t>
            </a:r>
            <a:br>
              <a:rPr lang="nl-NL" sz="1600" dirty="0" smtClean="0"/>
            </a:br>
            <a:r>
              <a:rPr lang="nl-NL" sz="1600" dirty="0" err="1" smtClean="0"/>
              <a:t>Chief</a:t>
            </a:r>
            <a:r>
              <a:rPr lang="nl-NL" sz="1600" dirty="0" smtClean="0"/>
              <a:t> </a:t>
            </a:r>
            <a:r>
              <a:rPr lang="nl-NL" sz="1600" dirty="0" err="1" smtClean="0"/>
              <a:t>Inspector</a:t>
            </a:r>
            <a:r>
              <a:rPr lang="nl-NL" sz="1600" dirty="0" smtClean="0"/>
              <a:t/>
            </a:r>
            <a:br>
              <a:rPr lang="nl-NL" sz="1600" dirty="0" smtClean="0"/>
            </a:br>
            <a:r>
              <a:rPr lang="nl-NL" sz="1600" dirty="0" smtClean="0"/>
              <a:t/>
            </a:r>
            <a:br>
              <a:rPr lang="nl-NL" sz="1600" dirty="0" smtClean="0"/>
            </a:br>
            <a:r>
              <a:rPr lang="nl-NL" sz="1600" dirty="0" err="1" smtClean="0"/>
              <a:t>Netherlands</a:t>
            </a:r>
            <a:r>
              <a:rPr lang="nl-NL" sz="1600" dirty="0" smtClean="0"/>
              <a:t> Health Care </a:t>
            </a:r>
            <a:r>
              <a:rPr lang="nl-NL" sz="1600" dirty="0" err="1" smtClean="0"/>
              <a:t>Inspectorate</a:t>
            </a:r>
            <a:endParaRPr lang="nl-NL" sz="16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a:p>
        </p:txBody>
      </p:sp>
      <p:sp>
        <p:nvSpPr>
          <p:cNvPr id="4" name="Tijdelijke aanduiding voor datum 3"/>
          <p:cNvSpPr>
            <a:spLocks noGrp="1"/>
          </p:cNvSpPr>
          <p:nvPr>
            <p:ph type="dt" sz="half" idx="10"/>
          </p:nvPr>
        </p:nvSpPr>
        <p:spPr/>
        <p:txBody>
          <a:bodyPr/>
          <a:lstStyle/>
          <a:p>
            <a:pPr>
              <a:defRPr/>
            </a:pPr>
            <a:r>
              <a:rPr lang="nl-NL" altLang="nl-NL" smtClean="0"/>
              <a:t>Third International Incident Disclosure Conference, 20 October 2016, Amsterdam</a:t>
            </a:r>
            <a:endParaRPr lang="nl-NL" altLang="nl-NL"/>
          </a:p>
        </p:txBody>
      </p:sp>
      <p:sp>
        <p:nvSpPr>
          <p:cNvPr id="5" name="Titel 4"/>
          <p:cNvSpPr>
            <a:spLocks noGrp="1"/>
          </p:cNvSpPr>
          <p:nvPr>
            <p:ph type="title"/>
          </p:nvPr>
        </p:nvSpPr>
        <p:spPr/>
        <p:txBody>
          <a:bodyPr>
            <a:normAutofit fontScale="90000"/>
          </a:bodyPr>
          <a:lstStyle/>
          <a:p>
            <a:r>
              <a:rPr lang="nl-NL" dirty="0" smtClean="0"/>
              <a:t>A </a:t>
            </a:r>
            <a:r>
              <a:rPr lang="nl-NL" dirty="0" err="1" smtClean="0"/>
              <a:t>call</a:t>
            </a:r>
            <a:r>
              <a:rPr lang="nl-NL" dirty="0" smtClean="0"/>
              <a:t> to </a:t>
            </a:r>
            <a:r>
              <a:rPr lang="nl-NL" dirty="0" err="1" smtClean="0"/>
              <a:t>action</a:t>
            </a:r>
            <a:r>
              <a:rPr lang="nl-NL" dirty="0" smtClean="0"/>
              <a:t>: </a:t>
            </a:r>
            <a:r>
              <a:rPr lang="nl-NL" dirty="0" err="1" smtClean="0"/>
              <a:t>take</a:t>
            </a:r>
            <a:r>
              <a:rPr lang="nl-NL" dirty="0" smtClean="0"/>
              <a:t> </a:t>
            </a:r>
            <a:r>
              <a:rPr lang="nl-NL" dirty="0" err="1" smtClean="0"/>
              <a:t>matters</a:t>
            </a:r>
            <a:r>
              <a:rPr lang="nl-NL" dirty="0" smtClean="0"/>
              <a:t> </a:t>
            </a:r>
            <a:r>
              <a:rPr lang="nl-NL" dirty="0" err="1" smtClean="0"/>
              <a:t>into</a:t>
            </a:r>
            <a:r>
              <a:rPr lang="nl-NL" dirty="0" smtClean="0"/>
              <a:t> </a:t>
            </a:r>
            <a:r>
              <a:rPr lang="nl-NL" dirty="0" err="1" smtClean="0"/>
              <a:t>your</a:t>
            </a:r>
            <a:r>
              <a:rPr lang="nl-NL" dirty="0" smtClean="0"/>
              <a:t> </a:t>
            </a:r>
            <a:r>
              <a:rPr lang="nl-NL" dirty="0" err="1" smtClean="0"/>
              <a:t>own</a:t>
            </a:r>
            <a:r>
              <a:rPr lang="nl-NL" dirty="0" smtClean="0"/>
              <a:t> hands</a:t>
            </a:r>
            <a:endParaRPr lang="nl-NL" dirty="0"/>
          </a:p>
        </p:txBody>
      </p:sp>
      <p:pic>
        <p:nvPicPr>
          <p:cNvPr id="6" name="Afbeelding 5" descr="Ouderen-handen.jpg"/>
          <p:cNvPicPr>
            <a:picLocks noChangeAspect="1"/>
          </p:cNvPicPr>
          <p:nvPr/>
        </p:nvPicPr>
        <p:blipFill>
          <a:blip r:embed="rId3" cstate="print"/>
          <a:stretch>
            <a:fillRect/>
          </a:stretch>
        </p:blipFill>
        <p:spPr>
          <a:xfrm>
            <a:off x="1965702" y="2428663"/>
            <a:ext cx="4194425" cy="2164300"/>
          </a:xfrm>
          <a:prstGeom prst="rect">
            <a:avLst/>
          </a:prstGeom>
          <a:ln>
            <a:solidFill>
              <a:srgbClr val="7030A0"/>
            </a:solid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bwMode="auto">
          <a:xfrm>
            <a:off x="324066" y="1841372"/>
            <a:ext cx="7807948" cy="4292009"/>
          </a:xfrm>
          <a:prstGeom prst="homePlate">
            <a:avLst>
              <a:gd name="adj" fmla="val 24536"/>
            </a:avLst>
          </a:prstGeom>
          <a:solidFill>
            <a:srgbClr val="D1E2E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smtClean="0">
              <a:ln>
                <a:noFill/>
              </a:ln>
              <a:solidFill>
                <a:srgbClr val="000000"/>
              </a:solidFill>
              <a:effectLst/>
              <a:latin typeface="Verdana" pitchFamily="34" charset="0"/>
              <a:cs typeface="Arial" charset="0"/>
            </a:endParaRPr>
          </a:p>
        </p:txBody>
      </p:sp>
      <p:sp>
        <p:nvSpPr>
          <p:cNvPr id="9219" name="Tijdelijke aanduiding voor inhoud 2"/>
          <p:cNvSpPr>
            <a:spLocks noGrp="1"/>
          </p:cNvSpPr>
          <p:nvPr>
            <p:ph idx="1"/>
          </p:nvPr>
        </p:nvSpPr>
        <p:spPr>
          <a:xfrm>
            <a:off x="1061874" y="2115936"/>
            <a:ext cx="6270579" cy="2995745"/>
          </a:xfrm>
          <a:noFill/>
        </p:spPr>
        <p:txBody>
          <a:bodyPr>
            <a:noAutofit/>
          </a:bodyPr>
          <a:lstStyle/>
          <a:p>
            <a:pPr>
              <a:spcAft>
                <a:spcPts val="600"/>
              </a:spcAft>
            </a:pPr>
            <a:r>
              <a:rPr lang="nl-NL" sz="2000" dirty="0" smtClean="0"/>
              <a:t>28 laws</a:t>
            </a:r>
            <a:r>
              <a:rPr dirty="0"/>
              <a:t/>
            </a:r>
            <a:br>
              <a:rPr dirty="0"/>
            </a:br>
            <a:endParaRPr lang="en-GB" sz="2000" dirty="0" smtClean="0"/>
          </a:p>
          <a:p>
            <a:pPr>
              <a:spcAft>
                <a:spcPts val="600"/>
              </a:spcAft>
            </a:pPr>
            <a:r>
              <a:rPr dirty="0" smtClean="0"/>
              <a:t>Thousands of guidelines </a:t>
            </a:r>
            <a:r>
              <a:rPr lang="nl-NL" dirty="0" smtClean="0"/>
              <a:t>(drawn up by care providers)</a:t>
            </a:r>
            <a:endParaRPr lang="en-GB" dirty="0" smtClean="0"/>
          </a:p>
          <a:p>
            <a:pPr>
              <a:spcAft>
                <a:spcPts val="600"/>
              </a:spcAft>
            </a:pPr>
            <a:endParaRPr lang="en-GB" sz="2000" dirty="0" smtClean="0"/>
          </a:p>
          <a:p>
            <a:pPr>
              <a:spcAft>
                <a:spcPts val="600"/>
              </a:spcAft>
            </a:pPr>
            <a:r>
              <a:rPr lang="nl-NL" sz="2000" dirty="0" smtClean="0"/>
              <a:t>Healthcare budget:</a:t>
            </a:r>
            <a:r>
              <a:rPr lang="nl-NL" altLang="nl-NL" sz="2000" dirty="0" smtClean="0">
                <a:solidFill>
                  <a:schemeClr val="tx1"/>
                </a:solidFill>
              </a:rPr>
              <a:t> EUR 80 to 90 billion</a:t>
            </a:r>
          </a:p>
          <a:p>
            <a:pPr>
              <a:spcAft>
                <a:spcPts val="600"/>
              </a:spcAft>
            </a:pPr>
            <a:endParaRPr lang="en-GB" sz="2000" dirty="0" smtClean="0">
              <a:solidFill>
                <a:schemeClr val="tx1"/>
              </a:solidFill>
              <a:cs typeface="Arial" pitchFamily="34" charset="0"/>
            </a:endParaRPr>
          </a:p>
          <a:p>
            <a:pPr>
              <a:spcAft>
                <a:spcPts val="600"/>
              </a:spcAft>
            </a:pPr>
            <a:r>
              <a:rPr lang="en-US" sz="2000" dirty="0" smtClean="0">
                <a:solidFill>
                  <a:schemeClr val="tx1"/>
                </a:solidFill>
              </a:rPr>
              <a:t>	</a:t>
            </a:r>
            <a:r>
              <a:rPr lang="nl-NL" sz="2000" dirty="0" smtClean="0">
                <a:solidFill>
                  <a:schemeClr val="tx1"/>
                </a:solidFill>
              </a:rPr>
              <a:t>1.2 million healthcare professionals</a:t>
            </a:r>
          </a:p>
          <a:p>
            <a:pPr>
              <a:spcAft>
                <a:spcPts val="600"/>
              </a:spcAft>
            </a:pPr>
            <a:endParaRPr lang="en-GB" sz="2000" dirty="0" smtClean="0">
              <a:solidFill>
                <a:schemeClr val="tx1"/>
              </a:solidFill>
              <a:cs typeface="Arial" pitchFamily="34" charset="0"/>
            </a:endParaRPr>
          </a:p>
          <a:p>
            <a:pPr lvl="1">
              <a:spcAft>
                <a:spcPts val="600"/>
              </a:spcAft>
            </a:pPr>
            <a:r>
              <a:rPr lang="en-US" sz="2000" dirty="0" smtClean="0">
                <a:solidFill>
                  <a:schemeClr val="tx1"/>
                </a:solidFill>
              </a:rPr>
              <a:t>	</a:t>
            </a:r>
            <a:r>
              <a:rPr lang="nl-NL" sz="2000" dirty="0" smtClean="0">
                <a:solidFill>
                  <a:schemeClr val="tx1"/>
                </a:solidFill>
              </a:rPr>
              <a:t>Over 40,000 locations</a:t>
            </a:r>
          </a:p>
          <a:p>
            <a:pPr>
              <a:spcAft>
                <a:spcPts val="600"/>
              </a:spcAft>
            </a:pPr>
            <a:r>
              <a:rPr lang="en-US" dirty="0" smtClean="0"/>
              <a:t>	</a:t>
            </a:r>
          </a:p>
          <a:p>
            <a:pPr>
              <a:spcAft>
                <a:spcPts val="600"/>
              </a:spcAft>
            </a:pPr>
            <a:r>
              <a:rPr dirty="0"/>
              <a:t/>
            </a:r>
            <a:br>
              <a:rPr dirty="0"/>
            </a:br>
            <a:endParaRPr lang="en-GB" sz="2000" dirty="0" smtClean="0"/>
          </a:p>
          <a:p>
            <a:pPr>
              <a:spcAft>
                <a:spcPts val="600"/>
              </a:spcAft>
            </a:pPr>
            <a:r>
              <a:rPr dirty="0"/>
              <a:t/>
            </a:r>
            <a:br>
              <a:rPr dirty="0"/>
            </a:br>
            <a:endParaRPr lang="en-GB" sz="2000" dirty="0" smtClean="0"/>
          </a:p>
          <a:p>
            <a:pPr>
              <a:spcAft>
                <a:spcPts val="600"/>
              </a:spcAft>
            </a:pPr>
            <a:endParaRPr lang="en-GB" sz="2000" dirty="0" smtClean="0"/>
          </a:p>
        </p:txBody>
      </p:sp>
      <p:sp>
        <p:nvSpPr>
          <p:cNvPr id="19" name="Tekstvak 18"/>
          <p:cNvSpPr txBox="1"/>
          <p:nvPr/>
        </p:nvSpPr>
        <p:spPr>
          <a:xfrm flipH="1">
            <a:off x="336983" y="1294026"/>
            <a:ext cx="4548249" cy="430887"/>
          </a:xfrm>
          <a:prstGeom prst="rect">
            <a:avLst/>
          </a:prstGeom>
          <a:noFill/>
        </p:spPr>
        <p:txBody>
          <a:bodyPr wrap="square" rtlCol="0">
            <a:spAutoFit/>
          </a:bodyPr>
          <a:lstStyle/>
          <a:p>
            <a:r>
              <a:rPr lang="nl-NL" sz="2200" b="1" dirty="0" smtClean="0">
                <a:solidFill>
                  <a:srgbClr val="002060"/>
                </a:solidFill>
              </a:rPr>
              <a:t>The context of our work</a:t>
            </a:r>
            <a:endParaRPr lang="en-GB" sz="2200" b="1" dirty="0">
              <a:solidFill>
                <a:srgbClr val="002060"/>
              </a:solidFill>
            </a:endParaRPr>
          </a:p>
        </p:txBody>
      </p:sp>
      <p:pic>
        <p:nvPicPr>
          <p:cNvPr id="24" name="Afbeelding 23" descr="7003 wet.png"/>
          <p:cNvPicPr>
            <a:picLocks noChangeAspect="1"/>
          </p:cNvPicPr>
          <p:nvPr/>
        </p:nvPicPr>
        <p:blipFill>
          <a:blip r:embed="rId3" cstate="print">
            <a:duotone>
              <a:schemeClr val="accent1">
                <a:shade val="45000"/>
                <a:satMod val="135000"/>
              </a:schemeClr>
              <a:prstClr val="white"/>
            </a:duotone>
          </a:blip>
          <a:stretch>
            <a:fillRect/>
          </a:stretch>
        </p:blipFill>
        <p:spPr>
          <a:xfrm>
            <a:off x="377423" y="1965746"/>
            <a:ext cx="631979" cy="631979"/>
          </a:xfrm>
          <a:prstGeom prst="rect">
            <a:avLst/>
          </a:prstGeom>
        </p:spPr>
      </p:pic>
      <p:pic>
        <p:nvPicPr>
          <p:cNvPr id="25" name="Afbeelding 24" descr="2021 overig.png"/>
          <p:cNvPicPr>
            <a:picLocks noChangeAspect="1"/>
          </p:cNvPicPr>
          <p:nvPr/>
        </p:nvPicPr>
        <p:blipFill>
          <a:blip r:embed="rId4" cstate="print">
            <a:duotone>
              <a:schemeClr val="accent1">
                <a:shade val="45000"/>
                <a:satMod val="135000"/>
              </a:schemeClr>
              <a:prstClr val="white"/>
            </a:duotone>
          </a:blip>
          <a:stretch>
            <a:fillRect/>
          </a:stretch>
        </p:blipFill>
        <p:spPr>
          <a:xfrm>
            <a:off x="363621" y="2759468"/>
            <a:ext cx="650296" cy="650296"/>
          </a:xfrm>
          <a:prstGeom prst="rect">
            <a:avLst/>
          </a:prstGeom>
        </p:spPr>
      </p:pic>
      <p:pic>
        <p:nvPicPr>
          <p:cNvPr id="26" name="Afbeelding 25" descr="9000 budget.png"/>
          <p:cNvPicPr>
            <a:picLocks noChangeAspect="1"/>
          </p:cNvPicPr>
          <p:nvPr/>
        </p:nvPicPr>
        <p:blipFill>
          <a:blip r:embed="rId5" cstate="print">
            <a:duotone>
              <a:schemeClr val="accent1">
                <a:shade val="45000"/>
                <a:satMod val="135000"/>
              </a:schemeClr>
              <a:prstClr val="white"/>
            </a:duotone>
          </a:blip>
          <a:stretch>
            <a:fillRect/>
          </a:stretch>
        </p:blipFill>
        <p:spPr>
          <a:xfrm>
            <a:off x="351744" y="3535878"/>
            <a:ext cx="740785" cy="740785"/>
          </a:xfrm>
          <a:prstGeom prst="rect">
            <a:avLst/>
          </a:prstGeom>
        </p:spPr>
      </p:pic>
      <p:sp>
        <p:nvSpPr>
          <p:cNvPr id="18" name="Tijdelijke aanduiding voor datum 3"/>
          <p:cNvSpPr>
            <a:spLocks noGrp="1"/>
          </p:cNvSpPr>
          <p:nvPr>
            <p:ph type="dt" sz="half" idx="10"/>
          </p:nvPr>
        </p:nvSpPr>
        <p:spPr>
          <a:xfrm>
            <a:off x="4663842" y="6346865"/>
            <a:ext cx="4156075" cy="315912"/>
          </a:xfrm>
        </p:spPr>
        <p:txBody>
          <a:bodyPr/>
          <a:lstStyle/>
          <a:p>
            <a:pPr algn="ctr">
              <a:defRPr/>
            </a:pPr>
            <a:r>
              <a:rPr lang="nl-NL" smtClean="0"/>
              <a:t>Third International Incident Disclosure Conference, 20 October 2016, Amsterdam</a:t>
            </a:r>
            <a:endParaRPr lang="en-GB" dirty="0">
              <a:solidFill>
                <a:schemeClr val="bg1"/>
              </a:solidFill>
            </a:endParaRPr>
          </a:p>
        </p:txBody>
      </p:sp>
      <p:pic>
        <p:nvPicPr>
          <p:cNvPr id="27" name="Afbeelding 26" descr="4004 verzorgingstehuis.png"/>
          <p:cNvPicPr>
            <a:picLocks noChangeAspect="1"/>
          </p:cNvPicPr>
          <p:nvPr/>
        </p:nvPicPr>
        <p:blipFill>
          <a:blip r:embed="rId6" cstate="print">
            <a:duotone>
              <a:schemeClr val="accent1">
                <a:shade val="45000"/>
                <a:satMod val="135000"/>
              </a:schemeClr>
              <a:prstClr val="white"/>
            </a:duotone>
          </a:blip>
          <a:stretch>
            <a:fillRect/>
          </a:stretch>
        </p:blipFill>
        <p:spPr>
          <a:xfrm>
            <a:off x="363621" y="5424242"/>
            <a:ext cx="650296" cy="650296"/>
          </a:xfrm>
          <a:prstGeom prst="rect">
            <a:avLst/>
          </a:prstGeom>
        </p:spPr>
      </p:pic>
      <p:pic>
        <p:nvPicPr>
          <p:cNvPr id="28" name="Afbeelding 27" descr="4016 ziekenhuis.png"/>
          <p:cNvPicPr>
            <a:picLocks noChangeAspect="1"/>
          </p:cNvPicPr>
          <p:nvPr/>
        </p:nvPicPr>
        <p:blipFill>
          <a:blip r:embed="rId7" cstate="print">
            <a:duotone>
              <a:schemeClr val="accent1">
                <a:shade val="45000"/>
                <a:satMod val="135000"/>
              </a:schemeClr>
              <a:prstClr val="white"/>
            </a:duotone>
          </a:blip>
          <a:stretch>
            <a:fillRect/>
          </a:stretch>
        </p:blipFill>
        <p:spPr>
          <a:xfrm>
            <a:off x="862384" y="5248894"/>
            <a:ext cx="773441" cy="773441"/>
          </a:xfrm>
          <a:prstGeom prst="rect">
            <a:avLst/>
          </a:prstGeom>
        </p:spPr>
      </p:pic>
      <p:pic>
        <p:nvPicPr>
          <p:cNvPr id="29" name="Afbeelding 28" descr="4069 behandeling met opname.png"/>
          <p:cNvPicPr>
            <a:picLocks noChangeAspect="1"/>
          </p:cNvPicPr>
          <p:nvPr/>
        </p:nvPicPr>
        <p:blipFill>
          <a:blip r:embed="rId8" cstate="print">
            <a:duotone>
              <a:schemeClr val="accent1">
                <a:shade val="45000"/>
                <a:satMod val="135000"/>
              </a:schemeClr>
              <a:prstClr val="white"/>
            </a:duotone>
          </a:blip>
          <a:stretch>
            <a:fillRect/>
          </a:stretch>
        </p:blipFill>
        <p:spPr>
          <a:xfrm>
            <a:off x="1374949" y="5308269"/>
            <a:ext cx="712139" cy="712139"/>
          </a:xfrm>
          <a:prstGeom prst="rect">
            <a:avLst/>
          </a:prstGeom>
        </p:spPr>
      </p:pic>
      <p:pic>
        <p:nvPicPr>
          <p:cNvPr id="30" name="Afbeelding 29" descr="4012 verpleegkundige.png"/>
          <p:cNvPicPr>
            <a:picLocks noChangeAspect="1"/>
          </p:cNvPicPr>
          <p:nvPr/>
        </p:nvPicPr>
        <p:blipFill>
          <a:blip r:embed="rId9" cstate="print">
            <a:duotone>
              <a:schemeClr val="accent1">
                <a:shade val="45000"/>
                <a:satMod val="135000"/>
              </a:schemeClr>
              <a:prstClr val="white"/>
            </a:duotone>
          </a:blip>
          <a:stretch>
            <a:fillRect/>
          </a:stretch>
        </p:blipFill>
        <p:spPr>
          <a:xfrm>
            <a:off x="294719" y="4567299"/>
            <a:ext cx="630938" cy="630938"/>
          </a:xfrm>
          <a:prstGeom prst="rect">
            <a:avLst/>
          </a:prstGeom>
        </p:spPr>
      </p:pic>
      <p:pic>
        <p:nvPicPr>
          <p:cNvPr id="31" name="Afbeelding 30" descr="4044 begeleiding gehandicapten.png"/>
          <p:cNvPicPr>
            <a:picLocks noChangeAspect="1"/>
          </p:cNvPicPr>
          <p:nvPr/>
        </p:nvPicPr>
        <p:blipFill>
          <a:blip r:embed="rId10" cstate="print">
            <a:duotone>
              <a:schemeClr val="accent1">
                <a:shade val="45000"/>
                <a:satMod val="135000"/>
              </a:schemeClr>
              <a:prstClr val="white"/>
            </a:duotone>
          </a:blip>
          <a:stretch>
            <a:fillRect/>
          </a:stretch>
        </p:blipFill>
        <p:spPr>
          <a:xfrm>
            <a:off x="793059" y="4533404"/>
            <a:ext cx="643856" cy="643856"/>
          </a:xfrm>
          <a:prstGeom prst="rect">
            <a:avLst/>
          </a:prstGeom>
        </p:spPr>
      </p:pic>
      <p:pic>
        <p:nvPicPr>
          <p:cNvPr id="32" name="Afbeelding 31" descr="4105 apotheker.png"/>
          <p:cNvPicPr>
            <a:picLocks noChangeAspect="1"/>
          </p:cNvPicPr>
          <p:nvPr/>
        </p:nvPicPr>
        <p:blipFill>
          <a:blip r:embed="rId11" cstate="print">
            <a:duotone>
              <a:schemeClr val="accent1">
                <a:shade val="45000"/>
                <a:satMod val="135000"/>
              </a:schemeClr>
              <a:prstClr val="white"/>
            </a:duotone>
          </a:blip>
          <a:stretch>
            <a:fillRect/>
          </a:stretch>
        </p:blipFill>
        <p:spPr>
          <a:xfrm>
            <a:off x="1398701" y="4548248"/>
            <a:ext cx="629013" cy="629013"/>
          </a:xfrm>
          <a:prstGeom prst="rect">
            <a:avLst/>
          </a:prstGeom>
          <a:noFill/>
          <a:ln>
            <a:noFill/>
          </a:ln>
        </p:spPr>
      </p:pic>
    </p:spTree>
    <p:extLst>
      <p:ext uri="{BB962C8B-B14F-4D97-AF65-F5344CB8AC3E}">
        <p14:creationId xmlns:p14="http://schemas.microsoft.com/office/powerpoint/2010/main" val="42747844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bwMode="auto">
          <a:xfrm>
            <a:off x="4572000" y="1062065"/>
            <a:ext cx="4572000" cy="5256584"/>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b="1"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b="1"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b="1"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b="1"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1" i="0" u="none" strike="noStrike" cap="none" normalizeH="0" baseline="0" dirty="0" smtClean="0">
              <a:ln>
                <a:noFill/>
              </a:ln>
              <a:solidFill>
                <a:srgbClr val="000000"/>
              </a:solidFill>
              <a:effectLst/>
              <a:latin typeface="Verdan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nl-NL" sz="2000" b="1" dirty="0" smtClean="0"/>
          </a:p>
          <a:p>
            <a:pPr marL="0" marR="0" indent="0" algn="l"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dirty="0" err="1" smtClean="0">
                <a:ln>
                  <a:noFill/>
                </a:ln>
                <a:solidFill>
                  <a:srgbClr val="000000"/>
                </a:solidFill>
                <a:effectLst/>
                <a:latin typeface="Verdana" pitchFamily="34" charset="0"/>
              </a:rPr>
              <a:t>Mission</a:t>
            </a:r>
            <a:endParaRPr kumimoji="0" lang="nl-NL" sz="2000" b="1" i="0" u="none" strike="noStrike" cap="none" normalizeH="0" baseline="0" dirty="0" smtClean="0">
              <a:ln>
                <a:noFill/>
              </a:ln>
              <a:solidFill>
                <a:srgbClr val="000000"/>
              </a:solidFill>
              <a:effectLst/>
              <a:latin typeface="Verdana" pitchFamily="34" charset="0"/>
            </a:endParaRPr>
          </a:p>
          <a:p>
            <a:r>
              <a:rPr lang="nl-NL" sz="1800" dirty="0" smtClean="0"/>
              <a:t>The Dutch Health Care </a:t>
            </a:r>
            <a:r>
              <a:rPr lang="nl-NL" sz="1800" dirty="0" err="1" smtClean="0"/>
              <a:t>Inspectorate</a:t>
            </a:r>
            <a:r>
              <a:rPr lang="nl-NL" sz="1800" dirty="0" smtClean="0"/>
              <a:t> (IGZ) monitors and </a:t>
            </a:r>
            <a:r>
              <a:rPr lang="nl-NL" sz="1800" dirty="0" err="1" smtClean="0"/>
              <a:t>promotes</a:t>
            </a:r>
            <a:r>
              <a:rPr lang="nl-NL" sz="1800" dirty="0" smtClean="0"/>
              <a:t> the </a:t>
            </a:r>
            <a:r>
              <a:rPr lang="nl-NL" sz="1800" dirty="0" err="1" smtClean="0"/>
              <a:t>safety</a:t>
            </a:r>
            <a:r>
              <a:rPr lang="nl-NL" sz="1800" dirty="0" smtClean="0"/>
              <a:t> and </a:t>
            </a:r>
            <a:r>
              <a:rPr lang="nl-NL" sz="1800" dirty="0" err="1" smtClean="0"/>
              <a:t>quality</a:t>
            </a:r>
            <a:r>
              <a:rPr lang="nl-NL" sz="1800" dirty="0" smtClean="0"/>
              <a:t> of </a:t>
            </a:r>
            <a:r>
              <a:rPr lang="nl-NL" sz="1800" dirty="0" err="1" smtClean="0"/>
              <a:t>healthcare</a:t>
            </a:r>
            <a:r>
              <a:rPr lang="nl-NL" sz="1800" dirty="0" smtClean="0"/>
              <a:t> </a:t>
            </a:r>
            <a:r>
              <a:rPr lang="nl-NL" sz="1800" dirty="0" err="1" smtClean="0"/>
              <a:t>by</a:t>
            </a:r>
            <a:r>
              <a:rPr lang="nl-NL" sz="1800" dirty="0" smtClean="0"/>
              <a:t> </a:t>
            </a:r>
            <a:r>
              <a:rPr lang="nl-NL" sz="1800" dirty="0" err="1" smtClean="0"/>
              <a:t>supervising</a:t>
            </a:r>
            <a:r>
              <a:rPr lang="nl-NL" sz="1800" dirty="0" smtClean="0"/>
              <a:t> care providers, </a:t>
            </a:r>
            <a:r>
              <a:rPr lang="nl-NL" sz="1800" dirty="0" err="1" smtClean="0"/>
              <a:t>enforcing</a:t>
            </a:r>
            <a:r>
              <a:rPr lang="nl-NL" sz="1800" dirty="0" smtClean="0"/>
              <a:t> </a:t>
            </a:r>
            <a:r>
              <a:rPr lang="nl-NL" sz="1800" dirty="0" err="1" smtClean="0"/>
              <a:t>applicable</a:t>
            </a:r>
            <a:r>
              <a:rPr lang="nl-NL" sz="1800" dirty="0" smtClean="0"/>
              <a:t> </a:t>
            </a:r>
            <a:r>
              <a:rPr lang="nl-NL" sz="1800" dirty="0" err="1" smtClean="0"/>
              <a:t>laws</a:t>
            </a:r>
            <a:r>
              <a:rPr lang="nl-NL" sz="1800" dirty="0" smtClean="0"/>
              <a:t> and </a:t>
            </a:r>
            <a:r>
              <a:rPr lang="nl-NL" sz="1800" dirty="0" err="1" smtClean="0"/>
              <a:t>regulations</a:t>
            </a:r>
            <a:r>
              <a:rPr lang="nl-NL" sz="1800" dirty="0" smtClean="0"/>
              <a:t>, and </a:t>
            </a:r>
            <a:r>
              <a:rPr lang="nl-NL" sz="1800" dirty="0" err="1" smtClean="0"/>
              <a:t>conducting</a:t>
            </a:r>
            <a:r>
              <a:rPr lang="nl-NL" sz="1800" dirty="0" smtClean="0"/>
              <a:t> </a:t>
            </a:r>
            <a:r>
              <a:rPr lang="nl-NL" sz="1800" dirty="0" err="1" smtClean="0"/>
              <a:t>investigations</a:t>
            </a:r>
            <a:r>
              <a:rPr lang="nl-NL" sz="1800" dirty="0" smtClean="0"/>
              <a:t>.</a:t>
            </a:r>
            <a:endParaRPr kumimoji="0" lang="nl-NL" sz="1800" b="1" i="0" u="none" strike="noStrike" cap="none" normalizeH="0" baseline="0" dirty="0" smtClean="0">
              <a:ln>
                <a:noFill/>
              </a:ln>
              <a:solidFill>
                <a:srgbClr val="000000"/>
              </a:solidFill>
              <a:effectLst/>
              <a:latin typeface="Verdan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nl-NL" sz="2000" b="1" dirty="0" smtClean="0"/>
          </a:p>
          <a:p>
            <a:pPr marL="0" marR="0" indent="0" algn="l"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dirty="0" err="1" smtClean="0">
                <a:ln>
                  <a:noFill/>
                </a:ln>
                <a:solidFill>
                  <a:srgbClr val="000000"/>
                </a:solidFill>
                <a:effectLst/>
                <a:latin typeface="Verdana" pitchFamily="34" charset="0"/>
              </a:rPr>
              <a:t>Ambition</a:t>
            </a:r>
            <a:endParaRPr kumimoji="0" lang="nl-NL" sz="1200" b="1" i="0" u="none" strike="noStrike" cap="none" normalizeH="0" baseline="0" dirty="0" smtClean="0">
              <a:ln>
                <a:noFill/>
              </a:ln>
              <a:solidFill>
                <a:srgbClr val="000000"/>
              </a:solidFill>
              <a:effectLst/>
              <a:latin typeface="Verdana" pitchFamily="34" charset="0"/>
            </a:endParaRPr>
          </a:p>
          <a:p>
            <a:r>
              <a:rPr lang="nl-NL" sz="1800" dirty="0" err="1" smtClean="0"/>
              <a:t>Retaining</a:t>
            </a:r>
            <a:r>
              <a:rPr lang="nl-NL" sz="1800" dirty="0" smtClean="0"/>
              <a:t> and </a:t>
            </a:r>
            <a:r>
              <a:rPr lang="nl-NL" sz="1800" dirty="0" err="1" smtClean="0"/>
              <a:t>further</a:t>
            </a:r>
            <a:r>
              <a:rPr lang="nl-NL" sz="1800" dirty="0" smtClean="0"/>
              <a:t> </a:t>
            </a:r>
            <a:r>
              <a:rPr lang="nl-NL" sz="1800" dirty="0" err="1" smtClean="0"/>
              <a:t>developing</a:t>
            </a:r>
            <a:r>
              <a:rPr lang="nl-NL" sz="1800" dirty="0" smtClean="0"/>
              <a:t> </a:t>
            </a:r>
            <a:r>
              <a:rPr lang="nl-NL" sz="1800" dirty="0" err="1" smtClean="0"/>
              <a:t>an</a:t>
            </a:r>
            <a:r>
              <a:rPr lang="nl-NL" sz="1800" dirty="0" smtClean="0"/>
              <a:t> open culture of </a:t>
            </a:r>
            <a:r>
              <a:rPr lang="nl-NL" sz="1800" dirty="0" err="1" smtClean="0"/>
              <a:t>reporting</a:t>
            </a:r>
            <a:r>
              <a:rPr lang="nl-NL" sz="1800" dirty="0" smtClean="0"/>
              <a:t> </a:t>
            </a:r>
            <a:r>
              <a:rPr lang="nl-NL" sz="1800" dirty="0" err="1" smtClean="0"/>
              <a:t>incidents</a:t>
            </a:r>
            <a:r>
              <a:rPr lang="nl-NL" sz="1800" dirty="0" smtClean="0"/>
              <a:t> (</a:t>
            </a:r>
            <a:r>
              <a:rPr lang="nl-NL" sz="1800" dirty="0" err="1" smtClean="0"/>
              <a:t>adverse</a:t>
            </a:r>
            <a:r>
              <a:rPr lang="nl-NL" sz="1800" dirty="0" smtClean="0"/>
              <a:t> </a:t>
            </a:r>
            <a:r>
              <a:rPr lang="nl-NL" sz="1800" dirty="0" err="1" smtClean="0"/>
              <a:t>events</a:t>
            </a:r>
            <a:r>
              <a:rPr lang="nl-NL" sz="1800" dirty="0" smtClean="0"/>
              <a:t>). </a:t>
            </a:r>
            <a:endParaRPr lang="nl-NL" sz="2000" b="1" dirty="0" smtClean="0"/>
          </a:p>
          <a:p>
            <a:endParaRPr lang="nl-NL" sz="16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00"/>
              </a:solidFill>
              <a:effectLst/>
              <a:latin typeface="Verdana" pitchFamily="34" charset="0"/>
              <a:cs typeface="Arial" charset="0"/>
            </a:endParaRPr>
          </a:p>
        </p:txBody>
      </p:sp>
      <p:pic>
        <p:nvPicPr>
          <p:cNvPr id="6" name="Picture 2" descr="G:\Com\Interne communicatie\MJB 2016-2019\mooie plaatjes\surgery-688383_1920.jpg"/>
          <p:cNvPicPr>
            <a:picLocks noChangeAspect="1" noChangeArrowheads="1"/>
          </p:cNvPicPr>
          <p:nvPr/>
        </p:nvPicPr>
        <p:blipFill>
          <a:blip r:embed="rId3" cstate="print"/>
          <a:srcRect r="24876"/>
          <a:stretch>
            <a:fillRect/>
          </a:stretch>
        </p:blipFill>
        <p:spPr bwMode="auto">
          <a:xfrm>
            <a:off x="0" y="1072592"/>
            <a:ext cx="4571987" cy="5253780"/>
          </a:xfrm>
          <a:prstGeom prst="rect">
            <a:avLst/>
          </a:prstGeom>
          <a:noFill/>
        </p:spPr>
      </p:pic>
      <p:sp>
        <p:nvSpPr>
          <p:cNvPr id="9" name="Tijdelijke aanduiding voor datum 3"/>
          <p:cNvSpPr>
            <a:spLocks noGrp="1"/>
          </p:cNvSpPr>
          <p:nvPr>
            <p:ph type="dt" sz="half" idx="10"/>
          </p:nvPr>
        </p:nvSpPr>
        <p:spPr>
          <a:xfrm>
            <a:off x="4663842" y="6346865"/>
            <a:ext cx="4156075" cy="315912"/>
          </a:xfrm>
        </p:spPr>
        <p:txBody>
          <a:bodyPr/>
          <a:lstStyle/>
          <a:p>
            <a:pPr algn="ctr">
              <a:defRPr/>
            </a:pPr>
            <a:r>
              <a:rPr lang="nl-NL" smtClean="0"/>
              <a:t>Third International Incident Disclosure Conference, 20 October 2016, Amsterdam</a:t>
            </a:r>
            <a:endParaRPr lang="en-GB"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bwMode="auto">
          <a:xfrm>
            <a:off x="322628" y="1926738"/>
            <a:ext cx="6672062" cy="4203280"/>
          </a:xfrm>
          <a:prstGeom prst="homePlate">
            <a:avLst>
              <a:gd name="adj" fmla="val 24536"/>
            </a:avLst>
          </a:prstGeom>
          <a:solidFill>
            <a:srgbClr val="D1E2E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smtClean="0">
              <a:ln>
                <a:noFill/>
              </a:ln>
              <a:solidFill>
                <a:srgbClr val="000000"/>
              </a:solidFill>
              <a:effectLst/>
              <a:latin typeface="Verdana" pitchFamily="34" charset="0"/>
              <a:cs typeface="Arial" charset="0"/>
            </a:endParaRPr>
          </a:p>
        </p:txBody>
      </p:sp>
      <p:sp>
        <p:nvSpPr>
          <p:cNvPr id="9219" name="Tijdelijke aanduiding voor inhoud 2"/>
          <p:cNvSpPr>
            <a:spLocks noGrp="1"/>
          </p:cNvSpPr>
          <p:nvPr>
            <p:ph idx="1"/>
          </p:nvPr>
        </p:nvSpPr>
        <p:spPr>
          <a:xfrm>
            <a:off x="286573" y="1948081"/>
            <a:ext cx="6014805" cy="3833594"/>
          </a:xfrm>
          <a:noFill/>
        </p:spPr>
        <p:txBody>
          <a:bodyPr>
            <a:noAutofit/>
          </a:bodyPr>
          <a:lstStyle/>
          <a:p>
            <a:pPr>
              <a:spcAft>
                <a:spcPts val="600"/>
              </a:spcAft>
            </a:pPr>
            <a:r>
              <a:rPr lang="nl-NL" sz="2000" dirty="0" smtClean="0"/>
              <a:t>Independent, </a:t>
            </a:r>
            <a:r>
              <a:rPr lang="nl-NL" sz="2000" dirty="0" err="1" smtClean="0"/>
              <a:t>impartial</a:t>
            </a:r>
            <a:r>
              <a:rPr lang="nl-NL" sz="2000" dirty="0" smtClean="0"/>
              <a:t> and </a:t>
            </a:r>
            <a:r>
              <a:rPr lang="nl-NL" sz="2000" dirty="0" err="1" smtClean="0"/>
              <a:t>transparent</a:t>
            </a:r>
            <a:endParaRPr lang="nl-NL" sz="2000" dirty="0" smtClean="0"/>
          </a:p>
          <a:p>
            <a:pPr>
              <a:spcAft>
                <a:spcPts val="600"/>
              </a:spcAft>
            </a:pPr>
            <a:endParaRPr lang="nl-NL" sz="2000" dirty="0" smtClean="0"/>
          </a:p>
          <a:p>
            <a:pPr>
              <a:spcAft>
                <a:spcPts val="600"/>
              </a:spcAft>
            </a:pPr>
            <a:r>
              <a:rPr lang="nl-NL" sz="2000" dirty="0" smtClean="0"/>
              <a:t>We trust in the intrinsic motivation of care providers</a:t>
            </a:r>
            <a:r>
              <a:rPr dirty="0"/>
              <a:t/>
            </a:r>
            <a:br>
              <a:rPr dirty="0"/>
            </a:br>
            <a:endParaRPr lang="en-GB" sz="2000" dirty="0" smtClean="0"/>
          </a:p>
          <a:p>
            <a:pPr>
              <a:spcAft>
                <a:spcPts val="600"/>
              </a:spcAft>
            </a:pPr>
            <a:r>
              <a:rPr lang="nl-NL" sz="2000" dirty="0" smtClean="0">
                <a:solidFill>
                  <a:schemeClr val="tx1"/>
                </a:solidFill>
              </a:rPr>
              <a:t>We seek to achieve a balance between providing room to learn and taking measures</a:t>
            </a:r>
          </a:p>
          <a:p>
            <a:pPr>
              <a:spcAft>
                <a:spcPts val="600"/>
              </a:spcAft>
            </a:pPr>
            <a:endParaRPr lang="en-GB" sz="2000" dirty="0" smtClean="0">
              <a:solidFill>
                <a:schemeClr val="tx1"/>
              </a:solidFill>
              <a:cs typeface="Arial" charset="0"/>
            </a:endParaRPr>
          </a:p>
          <a:p>
            <a:pPr>
              <a:spcAft>
                <a:spcPts val="600"/>
              </a:spcAft>
            </a:pPr>
            <a:r>
              <a:rPr lang="nl-NL" sz="2000" dirty="0" smtClean="0"/>
              <a:t>The perspective of </a:t>
            </a:r>
            <a:r>
              <a:rPr lang="nl-NL" sz="2000" dirty="0" err="1" smtClean="0"/>
              <a:t>patients</a:t>
            </a:r>
            <a:r>
              <a:rPr lang="nl-NL" sz="2000" dirty="0" smtClean="0"/>
              <a:t> is paramount</a:t>
            </a:r>
          </a:p>
          <a:p>
            <a:pPr>
              <a:spcAft>
                <a:spcPts val="600"/>
              </a:spcAft>
            </a:pPr>
            <a:r>
              <a:rPr dirty="0"/>
              <a:t/>
            </a:r>
            <a:br>
              <a:rPr dirty="0"/>
            </a:br>
            <a:endParaRPr lang="nl-NL" sz="2000" dirty="0" smtClean="0"/>
          </a:p>
          <a:p>
            <a:pPr>
              <a:spcAft>
                <a:spcPts val="600"/>
              </a:spcAft>
            </a:pPr>
            <a:endParaRPr lang="en-GB" sz="2000" dirty="0" smtClean="0"/>
          </a:p>
        </p:txBody>
      </p:sp>
      <p:sp>
        <p:nvSpPr>
          <p:cNvPr id="5" name="Tekstvak 4"/>
          <p:cNvSpPr txBox="1"/>
          <p:nvPr/>
        </p:nvSpPr>
        <p:spPr>
          <a:xfrm>
            <a:off x="6897185" y="3513328"/>
            <a:ext cx="2218417" cy="830997"/>
          </a:xfrm>
          <a:prstGeom prst="rect">
            <a:avLst/>
          </a:prstGeom>
          <a:noFill/>
        </p:spPr>
        <p:txBody>
          <a:bodyPr wrap="square" rtlCol="0">
            <a:spAutoFit/>
          </a:bodyPr>
          <a:lstStyle/>
          <a:p>
            <a:pPr algn="ctr"/>
            <a:r>
              <a:rPr lang="nl-NL" sz="2400" b="1" dirty="0" smtClean="0">
                <a:solidFill>
                  <a:srgbClr val="491966"/>
                </a:solidFill>
              </a:rPr>
              <a:t>A Healthy Sense of Trust</a:t>
            </a:r>
            <a:endParaRPr lang="en-GB" sz="2400" b="1" dirty="0">
              <a:solidFill>
                <a:srgbClr val="491966"/>
              </a:solidFill>
            </a:endParaRPr>
          </a:p>
        </p:txBody>
      </p:sp>
      <p:sp>
        <p:nvSpPr>
          <p:cNvPr id="19" name="Tekstvak 18"/>
          <p:cNvSpPr txBox="1"/>
          <p:nvPr/>
        </p:nvSpPr>
        <p:spPr>
          <a:xfrm flipH="1">
            <a:off x="205250" y="1127608"/>
            <a:ext cx="7443324" cy="430887"/>
          </a:xfrm>
          <a:prstGeom prst="rect">
            <a:avLst/>
          </a:prstGeom>
          <a:noFill/>
        </p:spPr>
        <p:txBody>
          <a:bodyPr wrap="square" rtlCol="0">
            <a:spAutoFit/>
          </a:bodyPr>
          <a:lstStyle/>
          <a:p>
            <a:r>
              <a:rPr lang="nl-NL" sz="2200" b="1" dirty="0" err="1" smtClean="0">
                <a:solidFill>
                  <a:srgbClr val="002060"/>
                </a:solidFill>
              </a:rPr>
              <a:t>Netherlands</a:t>
            </a:r>
            <a:r>
              <a:rPr lang="nl-NL" sz="2200" b="1" dirty="0" smtClean="0">
                <a:solidFill>
                  <a:srgbClr val="002060"/>
                </a:solidFill>
              </a:rPr>
              <a:t> Health Care </a:t>
            </a:r>
            <a:r>
              <a:rPr lang="nl-NL" sz="2200" b="1" dirty="0" err="1" smtClean="0">
                <a:solidFill>
                  <a:srgbClr val="002060"/>
                </a:solidFill>
              </a:rPr>
              <a:t>Inspectorate</a:t>
            </a:r>
            <a:r>
              <a:rPr lang="nl-NL" sz="2200" b="1" dirty="0" smtClean="0">
                <a:solidFill>
                  <a:srgbClr val="002060"/>
                </a:solidFill>
              </a:rPr>
              <a:t> (IGZ) </a:t>
            </a:r>
            <a:endParaRPr lang="en-GB" sz="2200" b="1" dirty="0">
              <a:solidFill>
                <a:srgbClr val="002060"/>
              </a:solidFill>
            </a:endParaRPr>
          </a:p>
        </p:txBody>
      </p:sp>
      <p:sp>
        <p:nvSpPr>
          <p:cNvPr id="16" name="Tijdelijke aanduiding voor datum 3"/>
          <p:cNvSpPr>
            <a:spLocks noGrp="1"/>
          </p:cNvSpPr>
          <p:nvPr>
            <p:ph type="dt" sz="half" idx="10"/>
          </p:nvPr>
        </p:nvSpPr>
        <p:spPr>
          <a:xfrm>
            <a:off x="4663842" y="6346865"/>
            <a:ext cx="4156075" cy="315912"/>
          </a:xfrm>
        </p:spPr>
        <p:txBody>
          <a:bodyPr/>
          <a:lstStyle/>
          <a:p>
            <a:pPr algn="ctr">
              <a:defRPr/>
            </a:pPr>
            <a:r>
              <a:rPr lang="nl-NL" smtClean="0"/>
              <a:t>Third International Incident Disclosure Conference, 20 October 2016, Amsterdam</a:t>
            </a:r>
            <a:endParaRPr lang="en-GB" dirty="0">
              <a:solidFill>
                <a:schemeClr val="bg1"/>
              </a:solidFill>
            </a:endParaRPr>
          </a:p>
        </p:txBody>
      </p:sp>
    </p:spTree>
    <p:extLst>
      <p:ext uri="{BB962C8B-B14F-4D97-AF65-F5344CB8AC3E}">
        <p14:creationId xmlns:p14="http://schemas.microsoft.com/office/powerpoint/2010/main" val="42747844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kstvak 4"/>
          <p:cNvSpPr txBox="1">
            <a:spLocks noChangeArrowheads="1"/>
          </p:cNvSpPr>
          <p:nvPr/>
        </p:nvSpPr>
        <p:spPr bwMode="auto">
          <a:xfrm>
            <a:off x="827088" y="2565400"/>
            <a:ext cx="185737" cy="400050"/>
          </a:xfrm>
          <a:prstGeom prst="rect">
            <a:avLst/>
          </a:prstGeom>
          <a:noFill/>
          <a:ln w="9525">
            <a:noFill/>
            <a:miter lim="800000"/>
            <a:headEnd/>
            <a:tailEnd/>
          </a:ln>
        </p:spPr>
        <p:txBody>
          <a:bodyPr wrap="none">
            <a:spAutoFit/>
          </a:bodyPr>
          <a:lstStyle/>
          <a:p>
            <a:endParaRPr lang="nl-NL"/>
          </a:p>
        </p:txBody>
      </p:sp>
      <p:sp>
        <p:nvSpPr>
          <p:cNvPr id="12" name="Rechthoek 11"/>
          <p:cNvSpPr/>
          <p:nvPr/>
        </p:nvSpPr>
        <p:spPr bwMode="auto">
          <a:xfrm>
            <a:off x="3249226" y="3595456"/>
            <a:ext cx="337351" cy="1864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smtClean="0">
              <a:ln>
                <a:noFill/>
              </a:ln>
              <a:solidFill>
                <a:srgbClr val="000000"/>
              </a:solidFill>
              <a:effectLst/>
              <a:latin typeface="Verdana" pitchFamily="34" charset="0"/>
              <a:cs typeface="Arial" charset="0"/>
            </a:endParaRPr>
          </a:p>
        </p:txBody>
      </p:sp>
      <p:sp>
        <p:nvSpPr>
          <p:cNvPr id="13" name="Rechthoek 12"/>
          <p:cNvSpPr/>
          <p:nvPr/>
        </p:nvSpPr>
        <p:spPr bwMode="auto">
          <a:xfrm>
            <a:off x="2851150" y="3378200"/>
            <a:ext cx="5588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smtClean="0">
              <a:ln>
                <a:noFill/>
              </a:ln>
              <a:solidFill>
                <a:srgbClr val="000000"/>
              </a:solidFill>
              <a:effectLst/>
              <a:latin typeface="Verdana" pitchFamily="34" charset="0"/>
              <a:cs typeface="Arial" charset="0"/>
            </a:endParaRPr>
          </a:p>
        </p:txBody>
      </p:sp>
      <p:pic>
        <p:nvPicPr>
          <p:cNvPr id="10" name="Afbeelding 9" descr="hh-14397480.jpg"/>
          <p:cNvPicPr>
            <a:picLocks noChangeAspect="1"/>
          </p:cNvPicPr>
          <p:nvPr/>
        </p:nvPicPr>
        <p:blipFill>
          <a:blip r:embed="rId3" cstate="print"/>
          <a:srcRect b="14004"/>
          <a:stretch>
            <a:fillRect/>
          </a:stretch>
        </p:blipFill>
        <p:spPr>
          <a:xfrm>
            <a:off x="0" y="1066800"/>
            <a:ext cx="9144000" cy="5248275"/>
          </a:xfrm>
          <a:prstGeom prst="rect">
            <a:avLst/>
          </a:prstGeom>
        </p:spPr>
      </p:pic>
      <p:sp>
        <p:nvSpPr>
          <p:cNvPr id="11" name="Rechthoek 10"/>
          <p:cNvSpPr/>
          <p:nvPr/>
        </p:nvSpPr>
        <p:spPr bwMode="auto">
          <a:xfrm>
            <a:off x="154376" y="1208200"/>
            <a:ext cx="4415646" cy="2687525"/>
          </a:xfrm>
          <a:prstGeom prst="rect">
            <a:avLst/>
          </a:prstGeom>
          <a:solidFill>
            <a:srgbClr val="D1E2E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2000" b="1" dirty="0" smtClean="0">
                <a:solidFill>
                  <a:srgbClr val="002060"/>
                </a:solidFill>
              </a:rPr>
              <a:t>Intended results</a:t>
            </a:r>
          </a:p>
          <a:p>
            <a:pPr marL="457200" indent="-457200">
              <a:buFont typeface="Arial" pitchFamily="34" charset="0"/>
              <a:buChar char="•"/>
            </a:pPr>
            <a:r>
              <a:rPr sz="1800" dirty="0" smtClean="0"/>
              <a:t>Care geared to the patient/client</a:t>
            </a:r>
            <a:endParaRPr lang="en-GB" sz="1800" dirty="0" smtClean="0">
              <a:solidFill>
                <a:schemeClr val="tx1"/>
              </a:solidFill>
            </a:endParaRPr>
          </a:p>
          <a:p>
            <a:pPr marL="457200" indent="-457200">
              <a:buFont typeface="Arial" pitchFamily="34" charset="0"/>
              <a:buChar char="•"/>
            </a:pPr>
            <a:r>
              <a:rPr lang="en-GB" sz="1800" dirty="0" smtClean="0">
                <a:solidFill>
                  <a:schemeClr val="tx1"/>
                </a:solidFill>
              </a:rPr>
              <a:t>Safer care</a:t>
            </a:r>
            <a:r>
              <a:rPr sz="1800" dirty="0" smtClean="0"/>
              <a:t> </a:t>
            </a:r>
          </a:p>
          <a:p>
            <a:pPr marL="457200" indent="-457200">
              <a:buFont typeface="Arial" pitchFamily="34" charset="0"/>
              <a:buChar char="•"/>
            </a:pPr>
            <a:r>
              <a:rPr lang="en-GB" sz="1800" dirty="0" smtClean="0">
                <a:solidFill>
                  <a:schemeClr val="tx1"/>
                </a:solidFill>
              </a:rPr>
              <a:t>Less (preventable) health damage</a:t>
            </a:r>
          </a:p>
          <a:p>
            <a:pPr marL="457200" indent="-457200">
              <a:buFont typeface="Arial" pitchFamily="34" charset="0"/>
              <a:buChar char="•"/>
            </a:pPr>
            <a:r>
              <a:rPr lang="nl-NL" sz="1800" dirty="0" smtClean="0"/>
              <a:t>A fair and </a:t>
            </a:r>
            <a:r>
              <a:rPr lang="nl-NL" sz="1800" dirty="0" err="1" smtClean="0"/>
              <a:t>just</a:t>
            </a:r>
            <a:r>
              <a:rPr lang="nl-NL" sz="1800" dirty="0" smtClean="0"/>
              <a:t> culture </a:t>
            </a:r>
          </a:p>
          <a:p>
            <a:pPr marL="457200" indent="-457200">
              <a:buFont typeface="Arial" pitchFamily="34" charset="0"/>
              <a:buChar char="•"/>
            </a:pPr>
            <a:r>
              <a:rPr lang="nl-NL" sz="1800" dirty="0" err="1" smtClean="0">
                <a:solidFill>
                  <a:schemeClr val="tx1"/>
                </a:solidFill>
              </a:rPr>
              <a:t>Increased</a:t>
            </a:r>
            <a:r>
              <a:rPr lang="nl-NL" sz="1800" dirty="0" smtClean="0">
                <a:solidFill>
                  <a:schemeClr val="tx1"/>
                </a:solidFill>
              </a:rPr>
              <a:t> </a:t>
            </a:r>
            <a:r>
              <a:rPr lang="nl-NL" sz="1800" dirty="0" err="1" smtClean="0">
                <a:solidFill>
                  <a:schemeClr val="tx1"/>
                </a:solidFill>
              </a:rPr>
              <a:t>learning</a:t>
            </a:r>
            <a:r>
              <a:rPr lang="nl-NL" sz="1800" dirty="0" smtClean="0">
                <a:solidFill>
                  <a:schemeClr val="tx1"/>
                </a:solidFill>
              </a:rPr>
              <a:t> </a:t>
            </a:r>
            <a:r>
              <a:rPr lang="nl-NL" sz="1800" dirty="0" err="1" smtClean="0">
                <a:solidFill>
                  <a:schemeClr val="tx1"/>
                </a:solidFill>
              </a:rPr>
              <a:t>capacity</a:t>
            </a:r>
            <a:r>
              <a:rPr lang="nl-NL" sz="1800" dirty="0" smtClean="0">
                <a:solidFill>
                  <a:schemeClr val="tx1"/>
                </a:solidFill>
              </a:rPr>
              <a:t> of </a:t>
            </a:r>
            <a:r>
              <a:rPr lang="nl-NL" sz="1800" dirty="0" err="1" smtClean="0">
                <a:solidFill>
                  <a:schemeClr val="tx1"/>
                </a:solidFill>
              </a:rPr>
              <a:t>health</a:t>
            </a:r>
            <a:r>
              <a:rPr lang="nl-NL" sz="1800" dirty="0" smtClean="0">
                <a:solidFill>
                  <a:schemeClr val="tx1"/>
                </a:solidFill>
              </a:rPr>
              <a:t> care </a:t>
            </a:r>
            <a:r>
              <a:rPr lang="nl-NL" sz="1800" dirty="0" err="1" smtClean="0">
                <a:solidFill>
                  <a:schemeClr val="tx1"/>
                </a:solidFill>
              </a:rPr>
              <a:t>institutions</a:t>
            </a:r>
            <a:r>
              <a:rPr lang="nl-NL" sz="1800" dirty="0" smtClean="0">
                <a:solidFill>
                  <a:schemeClr val="tx1"/>
                </a:solidFill>
              </a:rPr>
              <a:t> </a:t>
            </a:r>
          </a:p>
          <a:p>
            <a:pPr marL="457200" indent="-457200">
              <a:buFont typeface="Arial" pitchFamily="34" charset="0"/>
              <a:buChar char="•"/>
            </a:pPr>
            <a:endParaRPr lang="en-GB" sz="1800" dirty="0" smtClean="0">
              <a:solidFill>
                <a:schemeClr val="tx1"/>
              </a:solidFill>
            </a:endParaRPr>
          </a:p>
          <a:p>
            <a:pPr marL="457200" indent="-457200">
              <a:buFont typeface="Arial" pitchFamily="34" charset="0"/>
              <a:buChar char="•"/>
            </a:pPr>
            <a:endParaRPr lang="en-GB" sz="2000" dirty="0" smtClean="0">
              <a:solidFill>
                <a:schemeClr val="tx1"/>
              </a:solidFill>
            </a:endParaRPr>
          </a:p>
          <a:p>
            <a:pPr marL="457200" indent="-457200"/>
            <a:r>
              <a:rPr lang="en-US" dirty="0" smtClean="0"/>
              <a:t>	</a:t>
            </a:r>
            <a:endParaRPr kumimoji="0" lang="en-GB" sz="2000" b="0" i="0" u="none" strike="noStrike" cap="none" normalizeH="0" baseline="0" dirty="0">
              <a:ln>
                <a:noFill/>
              </a:ln>
              <a:solidFill>
                <a:schemeClr val="tx1"/>
              </a:solidFill>
              <a:effectLst/>
              <a:latin typeface="Verdana" pitchFamily="34" charset="0"/>
              <a:cs typeface="Arial" charset="0"/>
            </a:endParaRPr>
          </a:p>
        </p:txBody>
      </p:sp>
      <p:sp>
        <p:nvSpPr>
          <p:cNvPr id="16" name="Rechthoek 15"/>
          <p:cNvSpPr/>
          <p:nvPr/>
        </p:nvSpPr>
        <p:spPr bwMode="auto">
          <a:xfrm>
            <a:off x="4773882" y="1218096"/>
            <a:ext cx="4166258" cy="2668104"/>
          </a:xfrm>
          <a:prstGeom prst="rect">
            <a:avLst/>
          </a:prstGeom>
          <a:solidFill>
            <a:srgbClr val="7030A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313" indent="-6350"/>
            <a:r>
              <a:rPr lang="en-GB" sz="1800" b="1" dirty="0" smtClean="0">
                <a:solidFill>
                  <a:schemeClr val="bg1"/>
                </a:solidFill>
              </a:rPr>
              <a:t>Example</a:t>
            </a:r>
          </a:p>
          <a:p>
            <a:pPr marL="87313" indent="-6350"/>
            <a:r>
              <a:rPr lang="en-GB" sz="1800" dirty="0" smtClean="0">
                <a:solidFill>
                  <a:schemeClr val="bg1"/>
                </a:solidFill>
              </a:rPr>
              <a:t>Avoidable mortality during surgical procedures decreased by 50% following introduction of 'time-out‘</a:t>
            </a:r>
          </a:p>
          <a:p>
            <a:pPr marL="87313" indent="-6350"/>
            <a:endParaRPr lang="en-GB" sz="1800" dirty="0" smtClean="0">
              <a:solidFill>
                <a:schemeClr val="bg1"/>
              </a:solidFill>
            </a:endParaRPr>
          </a:p>
          <a:p>
            <a:pPr marL="87313" indent="-6350"/>
            <a:r>
              <a:rPr lang="en-GB" sz="1800" dirty="0" smtClean="0">
                <a:solidFill>
                  <a:schemeClr val="bg1"/>
                </a:solidFill>
              </a:rPr>
              <a:t>Increase in patient/family involvement (less than 20% in 2013; over 70% in 2016) </a:t>
            </a:r>
          </a:p>
          <a:p>
            <a:pPr marL="87313" indent="-6350"/>
            <a:endParaRPr lang="en-GB" sz="1800" dirty="0" smtClean="0">
              <a:solidFill>
                <a:schemeClr val="bg1"/>
              </a:solidFill>
            </a:endParaRPr>
          </a:p>
          <a:p>
            <a:pPr marL="87313" indent="-6350"/>
            <a:endParaRPr lang="en-GB" sz="1800" dirty="0" smtClean="0">
              <a:solidFill>
                <a:schemeClr val="bg1"/>
              </a:solidFill>
            </a:endParaRPr>
          </a:p>
          <a:p>
            <a:pPr algn="ctr"/>
            <a:endParaRPr kumimoji="0" lang="en-GB" sz="1800" b="0" i="0" u="none" strike="noStrike" cap="none" normalizeH="0" baseline="0" dirty="0">
              <a:ln>
                <a:noFill/>
              </a:ln>
              <a:solidFill>
                <a:schemeClr val="bg1"/>
              </a:solidFill>
              <a:effectLst/>
              <a:latin typeface="Verdana" pitchFamily="34" charset="0"/>
              <a:cs typeface="Arial" charset="0"/>
            </a:endParaRPr>
          </a:p>
        </p:txBody>
      </p:sp>
      <p:sp>
        <p:nvSpPr>
          <p:cNvPr id="17" name="Tijdelijke aanduiding voor datum 3"/>
          <p:cNvSpPr>
            <a:spLocks noGrp="1"/>
          </p:cNvSpPr>
          <p:nvPr>
            <p:ph type="dt" sz="half" idx="10"/>
          </p:nvPr>
        </p:nvSpPr>
        <p:spPr>
          <a:xfrm>
            <a:off x="4663842" y="6346865"/>
            <a:ext cx="4156075" cy="315912"/>
          </a:xfrm>
        </p:spPr>
        <p:txBody>
          <a:bodyPr/>
          <a:lstStyle/>
          <a:p>
            <a:pPr algn="ctr">
              <a:defRPr/>
            </a:pPr>
            <a:r>
              <a:rPr lang="nl-NL" smtClean="0"/>
              <a:t>Third International Incident Disclosure Conference, 20 October 2016, Amsterdam</a:t>
            </a:r>
            <a:endParaRPr lang="en-GB"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3584" y="1178448"/>
            <a:ext cx="7847038" cy="571504"/>
          </a:xfrm>
        </p:spPr>
        <p:txBody>
          <a:bodyPr/>
          <a:lstStyle/>
          <a:p>
            <a:r>
              <a:rPr lang="nl-NL" dirty="0" err="1" smtClean="0"/>
              <a:t>Development</a:t>
            </a:r>
            <a:r>
              <a:rPr lang="nl-NL" dirty="0" smtClean="0"/>
              <a:t> of </a:t>
            </a:r>
            <a:r>
              <a:rPr lang="nl-NL" dirty="0" err="1" smtClean="0"/>
              <a:t>patient</a:t>
            </a:r>
            <a:r>
              <a:rPr lang="nl-NL" dirty="0" smtClean="0"/>
              <a:t> </a:t>
            </a:r>
            <a:r>
              <a:rPr lang="nl-NL" dirty="0" err="1" smtClean="0"/>
              <a:t>safety</a:t>
            </a:r>
            <a:endParaRPr lang="nl-NL" dirty="0"/>
          </a:p>
        </p:txBody>
      </p:sp>
      <p:graphicFrame>
        <p:nvGraphicFramePr>
          <p:cNvPr id="5" name="Tijdelijke aanduiding voor inhoud 4"/>
          <p:cNvGraphicFramePr>
            <a:graphicFrameLocks noGrp="1"/>
          </p:cNvGraphicFramePr>
          <p:nvPr>
            <p:ph idx="1"/>
          </p:nvPr>
        </p:nvGraphicFramePr>
        <p:xfrm>
          <a:off x="363064" y="1955587"/>
          <a:ext cx="8522592" cy="4366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IJL-OMLAAG 5"/>
          <p:cNvSpPr/>
          <p:nvPr/>
        </p:nvSpPr>
        <p:spPr bwMode="auto">
          <a:xfrm>
            <a:off x="395536" y="2420888"/>
            <a:ext cx="72008" cy="936104"/>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000000"/>
              </a:solidFill>
              <a:effectLst/>
              <a:latin typeface="Verdana" pitchFamily="34" charset="0"/>
              <a:cs typeface="Arial" charset="0"/>
            </a:endParaRPr>
          </a:p>
        </p:txBody>
      </p:sp>
      <p:sp>
        <p:nvSpPr>
          <p:cNvPr id="7" name="PIJL-OMLAAG 6"/>
          <p:cNvSpPr/>
          <p:nvPr/>
        </p:nvSpPr>
        <p:spPr bwMode="auto">
          <a:xfrm>
            <a:off x="467544" y="2348880"/>
            <a:ext cx="360040" cy="1008112"/>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000000"/>
              </a:solidFill>
              <a:effectLst/>
              <a:latin typeface="Verdana" pitchFamily="34" charset="0"/>
              <a:cs typeface="Arial" charset="0"/>
            </a:endParaRPr>
          </a:p>
        </p:txBody>
      </p:sp>
      <p:sp>
        <p:nvSpPr>
          <p:cNvPr id="8" name="PIJL-OMLAAG 7"/>
          <p:cNvSpPr/>
          <p:nvPr/>
        </p:nvSpPr>
        <p:spPr bwMode="auto">
          <a:xfrm>
            <a:off x="323528" y="1916832"/>
            <a:ext cx="360040" cy="1008112"/>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000000"/>
              </a:solidFill>
              <a:effectLst/>
              <a:latin typeface="Verdana" pitchFamily="34" charset="0"/>
              <a:cs typeface="Arial" charset="0"/>
            </a:endParaRPr>
          </a:p>
        </p:txBody>
      </p:sp>
      <p:sp>
        <p:nvSpPr>
          <p:cNvPr id="9" name="Tekstvak 8"/>
          <p:cNvSpPr txBox="1"/>
          <p:nvPr/>
        </p:nvSpPr>
        <p:spPr>
          <a:xfrm>
            <a:off x="641275" y="1677566"/>
            <a:ext cx="1789731" cy="1200329"/>
          </a:xfrm>
          <a:prstGeom prst="rect">
            <a:avLst/>
          </a:prstGeom>
          <a:noFill/>
        </p:spPr>
        <p:txBody>
          <a:bodyPr wrap="square" rtlCol="0">
            <a:spAutoFit/>
          </a:bodyPr>
          <a:lstStyle/>
          <a:p>
            <a:pPr algn="ctr"/>
            <a:r>
              <a:rPr lang="nl-NL" sz="1800" dirty="0" smtClean="0"/>
              <a:t>Act </a:t>
            </a:r>
            <a:r>
              <a:rPr lang="nl-NL" sz="1800" dirty="0" err="1" smtClean="0"/>
              <a:t>on</a:t>
            </a:r>
            <a:r>
              <a:rPr lang="nl-NL" sz="1800" dirty="0" smtClean="0"/>
              <a:t> </a:t>
            </a:r>
            <a:r>
              <a:rPr lang="nl-NL" sz="1800" dirty="0" err="1" smtClean="0"/>
              <a:t>Quality</a:t>
            </a:r>
            <a:r>
              <a:rPr lang="nl-NL" sz="1800" dirty="0" smtClean="0"/>
              <a:t> of Health Care 1995</a:t>
            </a:r>
            <a:endParaRPr lang="nl-NL" sz="1800" dirty="0"/>
          </a:p>
        </p:txBody>
      </p:sp>
      <p:sp>
        <p:nvSpPr>
          <p:cNvPr id="10" name="PIJL-OMLAAG 9"/>
          <p:cNvSpPr/>
          <p:nvPr/>
        </p:nvSpPr>
        <p:spPr bwMode="auto">
          <a:xfrm>
            <a:off x="5519715" y="2090845"/>
            <a:ext cx="360040" cy="1008112"/>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000000"/>
              </a:solidFill>
              <a:effectLst/>
              <a:latin typeface="Verdana" pitchFamily="34" charset="0"/>
              <a:cs typeface="Arial" charset="0"/>
            </a:endParaRPr>
          </a:p>
        </p:txBody>
      </p:sp>
      <p:sp>
        <p:nvSpPr>
          <p:cNvPr id="11" name="Tekstvak 10"/>
          <p:cNvSpPr txBox="1"/>
          <p:nvPr/>
        </p:nvSpPr>
        <p:spPr>
          <a:xfrm>
            <a:off x="5402807" y="1133070"/>
            <a:ext cx="3522118" cy="923330"/>
          </a:xfrm>
          <a:prstGeom prst="rect">
            <a:avLst/>
          </a:prstGeom>
          <a:noFill/>
        </p:spPr>
        <p:txBody>
          <a:bodyPr wrap="none" rtlCol="0">
            <a:spAutoFit/>
          </a:bodyPr>
          <a:lstStyle/>
          <a:p>
            <a:r>
              <a:rPr lang="en-US" sz="1800" dirty="0" smtClean="0"/>
              <a:t>Healthcare Quality, </a:t>
            </a:r>
          </a:p>
          <a:p>
            <a:r>
              <a:rPr lang="en-US" sz="1800" dirty="0" smtClean="0"/>
              <a:t>Complaints and Disputes Act</a:t>
            </a:r>
          </a:p>
          <a:p>
            <a:r>
              <a:rPr lang="en-US" sz="1800" dirty="0" smtClean="0"/>
              <a:t>2015</a:t>
            </a:r>
            <a:endParaRPr lang="nl-NL" sz="1800" dirty="0"/>
          </a:p>
        </p:txBody>
      </p:sp>
      <p:sp>
        <p:nvSpPr>
          <p:cNvPr id="12" name="Rechthoek 11"/>
          <p:cNvSpPr/>
          <p:nvPr/>
        </p:nvSpPr>
        <p:spPr bwMode="auto">
          <a:xfrm>
            <a:off x="7330777" y="3317751"/>
            <a:ext cx="1152128" cy="144016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1050" dirty="0" err="1" smtClean="0"/>
              <a:t>Points</a:t>
            </a:r>
            <a:r>
              <a:rPr lang="nl-NL" sz="1050" dirty="0" smtClean="0"/>
              <a:t> of </a:t>
            </a:r>
            <a:r>
              <a:rPr lang="nl-NL" sz="1050" dirty="0" err="1" smtClean="0"/>
              <a:t>improvement</a:t>
            </a:r>
            <a:r>
              <a:rPr lang="nl-NL" sz="1050" dirty="0" smtClean="0"/>
              <a:t>, is </a:t>
            </a:r>
            <a:r>
              <a:rPr lang="nl-NL" sz="1050" dirty="0" err="1" smtClean="0"/>
              <a:t>there</a:t>
            </a:r>
            <a:r>
              <a:rPr lang="nl-NL" sz="1050" dirty="0" smtClean="0"/>
              <a:t> a </a:t>
            </a:r>
            <a:r>
              <a:rPr lang="nl-NL" sz="1050" dirty="0" err="1" smtClean="0"/>
              <a:t>learning</a:t>
            </a:r>
            <a:r>
              <a:rPr lang="nl-NL" sz="1050" dirty="0" smtClean="0"/>
              <a:t> effect? </a:t>
            </a:r>
          </a:p>
          <a:p>
            <a:pPr marL="0" marR="0" indent="0" algn="l" defTabSz="914400" rtl="0" eaLnBrk="0" fontAlgn="base" latinLnBrk="0" hangingPunct="0">
              <a:lnSpc>
                <a:spcPct val="100000"/>
              </a:lnSpc>
              <a:spcBef>
                <a:spcPct val="0"/>
              </a:spcBef>
              <a:spcAft>
                <a:spcPct val="0"/>
              </a:spcAft>
              <a:buClrTx/>
              <a:buSzTx/>
              <a:buFontTx/>
              <a:buNone/>
              <a:tabLst/>
            </a:pPr>
            <a:r>
              <a:rPr kumimoji="0" lang="nl-NL" sz="1050" b="0" i="0" u="none" strike="noStrike" cap="none" normalizeH="0" baseline="0" dirty="0" smtClean="0">
                <a:ln>
                  <a:noFill/>
                </a:ln>
                <a:solidFill>
                  <a:srgbClr val="000000"/>
                </a:solidFill>
                <a:effectLst/>
                <a:latin typeface="Verdana" pitchFamily="34" charset="0"/>
                <a:cs typeface="Arial" charset="0"/>
              </a:rPr>
              <a:t>2016</a:t>
            </a:r>
          </a:p>
        </p:txBody>
      </p:sp>
      <p:sp>
        <p:nvSpPr>
          <p:cNvPr id="16" name="Rechthoek 15"/>
          <p:cNvSpPr/>
          <p:nvPr/>
        </p:nvSpPr>
        <p:spPr bwMode="auto">
          <a:xfrm>
            <a:off x="1835696" y="5805264"/>
            <a:ext cx="360040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000000"/>
              </a:solidFill>
              <a:effectLst/>
              <a:latin typeface="Verdana" pitchFamily="34" charset="0"/>
              <a:cs typeface="Arial" charset="0"/>
            </a:endParaRPr>
          </a:p>
        </p:txBody>
      </p:sp>
      <p:sp>
        <p:nvSpPr>
          <p:cNvPr id="18" name="Rechthoek 17"/>
          <p:cNvSpPr/>
          <p:nvPr/>
        </p:nvSpPr>
        <p:spPr bwMode="auto">
          <a:xfrm>
            <a:off x="1259632" y="5733256"/>
            <a:ext cx="4536504"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dirty="0" smtClean="0">
              <a:ln>
                <a:noFill/>
              </a:ln>
              <a:solidFill>
                <a:srgbClr val="000000"/>
              </a:solidFill>
              <a:effectLst/>
              <a:latin typeface="Verdana" pitchFamily="34" charset="0"/>
              <a:cs typeface="Arial" charset="0"/>
            </a:endParaRPr>
          </a:p>
        </p:txBody>
      </p:sp>
      <p:sp>
        <p:nvSpPr>
          <p:cNvPr id="19" name="Rechthoek 18"/>
          <p:cNvSpPr/>
          <p:nvPr/>
        </p:nvSpPr>
        <p:spPr bwMode="auto">
          <a:xfrm>
            <a:off x="899592" y="5733256"/>
            <a:ext cx="5112568"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000000"/>
              </a:solidFill>
              <a:effectLst/>
              <a:latin typeface="Verdana" pitchFamily="34" charset="0"/>
              <a:cs typeface="Arial" charset="0"/>
            </a:endParaRPr>
          </a:p>
        </p:txBody>
      </p:sp>
      <p:sp>
        <p:nvSpPr>
          <p:cNvPr id="23" name="Tijdelijke aanduiding voor datum 22"/>
          <p:cNvSpPr>
            <a:spLocks noGrp="1"/>
          </p:cNvSpPr>
          <p:nvPr>
            <p:ph type="dt" sz="half" idx="10"/>
          </p:nvPr>
        </p:nvSpPr>
        <p:spPr/>
        <p:txBody>
          <a:bodyPr/>
          <a:lstStyle/>
          <a:p>
            <a:pPr>
              <a:defRPr/>
            </a:pPr>
            <a:r>
              <a:rPr lang="nl-NL" altLang="nl-NL" smtClean="0"/>
              <a:t>Third International Incident Disclosure Conference, 20 October 2016, Amsterdam</a:t>
            </a:r>
            <a:endParaRPr lang="nl-NL" altLang="nl-NL"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Openness</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atum 3"/>
          <p:cNvSpPr>
            <a:spLocks noGrp="1"/>
          </p:cNvSpPr>
          <p:nvPr>
            <p:ph type="dt" sz="half" idx="10"/>
          </p:nvPr>
        </p:nvSpPr>
        <p:spPr/>
        <p:txBody>
          <a:bodyPr/>
          <a:lstStyle/>
          <a:p>
            <a:pPr>
              <a:defRPr/>
            </a:pPr>
            <a:r>
              <a:rPr lang="nl-NL" altLang="nl-NL" smtClean="0"/>
              <a:t>Third International Incident Disclosure Conference, 20 October 2016, Amsterdam</a:t>
            </a:r>
            <a:endParaRPr lang="nl-NL" altLang="nl-NL" dirty="0"/>
          </a:p>
        </p:txBody>
      </p:sp>
      <p:pic>
        <p:nvPicPr>
          <p:cNvPr id="5" name="Afbeelding 4" descr="imagesW6YSVDHN.jpg"/>
          <p:cNvPicPr>
            <a:picLocks noChangeAspect="1"/>
          </p:cNvPicPr>
          <p:nvPr/>
        </p:nvPicPr>
        <p:blipFill>
          <a:blip r:embed="rId3" cstate="print"/>
          <a:stretch>
            <a:fillRect/>
          </a:stretch>
        </p:blipFill>
        <p:spPr>
          <a:xfrm>
            <a:off x="374178" y="1813027"/>
            <a:ext cx="8198321" cy="4254398"/>
          </a:xfrm>
          <a:prstGeom prst="rect">
            <a:avLst/>
          </a:prstGeom>
          <a:ln>
            <a:solidFill>
              <a:srgbClr val="7030A0"/>
            </a:solidFill>
          </a:ln>
        </p:spPr>
      </p:pic>
      <p:sp>
        <p:nvSpPr>
          <p:cNvPr id="6" name="Rechthoek 5"/>
          <p:cNvSpPr/>
          <p:nvPr/>
        </p:nvSpPr>
        <p:spPr>
          <a:xfrm>
            <a:off x="361949" y="1818472"/>
            <a:ext cx="8172451" cy="3508653"/>
          </a:xfrm>
          <a:prstGeom prst="rect">
            <a:avLst/>
          </a:prstGeom>
        </p:spPr>
        <p:txBody>
          <a:bodyPr wrap="square">
            <a:spAutoFit/>
          </a:bodyPr>
          <a:lstStyle/>
          <a:p>
            <a:pPr>
              <a:buFont typeface="Arial" pitchFamily="34" charset="0"/>
              <a:buChar char="•"/>
            </a:pPr>
            <a:r>
              <a:rPr lang="nl-NL" sz="2800" b="1" dirty="0" smtClean="0">
                <a:solidFill>
                  <a:schemeClr val="bg1"/>
                </a:solidFill>
              </a:rPr>
              <a:t> Motto =  a </a:t>
            </a:r>
            <a:r>
              <a:rPr lang="nl-NL" sz="2800" b="1" dirty="0" err="1" smtClean="0">
                <a:solidFill>
                  <a:schemeClr val="bg1"/>
                </a:solidFill>
              </a:rPr>
              <a:t>healthy</a:t>
            </a:r>
            <a:r>
              <a:rPr lang="nl-NL" sz="2800" b="1" dirty="0" smtClean="0">
                <a:solidFill>
                  <a:schemeClr val="bg1"/>
                </a:solidFill>
              </a:rPr>
              <a:t> </a:t>
            </a:r>
            <a:r>
              <a:rPr lang="nl-NL" sz="2800" b="1" dirty="0" err="1" smtClean="0">
                <a:solidFill>
                  <a:schemeClr val="bg1"/>
                </a:solidFill>
              </a:rPr>
              <a:t>sense</a:t>
            </a:r>
            <a:r>
              <a:rPr lang="nl-NL" sz="2800" b="1" dirty="0" smtClean="0">
                <a:solidFill>
                  <a:schemeClr val="bg1"/>
                </a:solidFill>
              </a:rPr>
              <a:t> of trust</a:t>
            </a:r>
          </a:p>
          <a:p>
            <a:endParaRPr lang="nl-NL" sz="2800" b="1" dirty="0" smtClean="0">
              <a:solidFill>
                <a:schemeClr val="bg1"/>
              </a:solidFill>
            </a:endParaRPr>
          </a:p>
          <a:p>
            <a:pPr>
              <a:buFont typeface="Arial" pitchFamily="34" charset="0"/>
              <a:buChar char="•"/>
            </a:pPr>
            <a:r>
              <a:rPr lang="nl-NL" sz="2800" b="1" dirty="0" smtClean="0">
                <a:solidFill>
                  <a:schemeClr val="bg1"/>
                </a:solidFill>
              </a:rPr>
              <a:t> </a:t>
            </a:r>
            <a:r>
              <a:rPr lang="nl-NL" sz="2800" b="1" dirty="0" err="1" smtClean="0">
                <a:solidFill>
                  <a:schemeClr val="bg1"/>
                </a:solidFill>
              </a:rPr>
              <a:t>Openness</a:t>
            </a:r>
            <a:r>
              <a:rPr lang="nl-NL" sz="2800" b="1" dirty="0" smtClean="0">
                <a:solidFill>
                  <a:schemeClr val="bg1"/>
                </a:solidFill>
              </a:rPr>
              <a:t> versus public </a:t>
            </a:r>
            <a:r>
              <a:rPr lang="nl-NL" sz="2800" b="1" dirty="0" err="1" smtClean="0">
                <a:solidFill>
                  <a:schemeClr val="bg1"/>
                </a:solidFill>
              </a:rPr>
              <a:t>accessibility</a:t>
            </a:r>
            <a:endParaRPr lang="nl-NL" sz="2800" b="1" dirty="0" smtClean="0">
              <a:solidFill>
                <a:schemeClr val="bg1"/>
              </a:solidFill>
            </a:endParaRPr>
          </a:p>
          <a:p>
            <a:endParaRPr lang="nl-NL" sz="2800" b="1" dirty="0" smtClean="0">
              <a:solidFill>
                <a:schemeClr val="bg1"/>
              </a:solidFill>
            </a:endParaRPr>
          </a:p>
          <a:p>
            <a:pPr>
              <a:buFont typeface="Arial" pitchFamily="34" charset="0"/>
              <a:buChar char="•"/>
            </a:pPr>
            <a:r>
              <a:rPr lang="nl-NL" sz="2800" b="1" dirty="0" smtClean="0">
                <a:solidFill>
                  <a:schemeClr val="bg1"/>
                </a:solidFill>
              </a:rPr>
              <a:t> </a:t>
            </a:r>
            <a:r>
              <a:rPr lang="nl-NL" sz="2800" b="1" dirty="0" err="1" smtClean="0">
                <a:solidFill>
                  <a:schemeClr val="bg1"/>
                </a:solidFill>
              </a:rPr>
              <a:t>Being</a:t>
            </a:r>
            <a:r>
              <a:rPr lang="nl-NL" sz="2800" b="1" dirty="0" smtClean="0">
                <a:solidFill>
                  <a:schemeClr val="bg1"/>
                </a:solidFill>
              </a:rPr>
              <a:t> in </a:t>
            </a:r>
            <a:r>
              <a:rPr lang="nl-NL" sz="2800" b="1" dirty="0" err="1" smtClean="0">
                <a:solidFill>
                  <a:schemeClr val="bg1"/>
                </a:solidFill>
              </a:rPr>
              <a:t>control</a:t>
            </a:r>
            <a:r>
              <a:rPr lang="nl-NL" sz="2800" b="1" dirty="0" smtClean="0">
                <a:solidFill>
                  <a:schemeClr val="bg1"/>
                </a:solidFill>
              </a:rPr>
              <a:t> of </a:t>
            </a:r>
            <a:r>
              <a:rPr lang="nl-NL" sz="2800" b="1" dirty="0" err="1" smtClean="0">
                <a:solidFill>
                  <a:schemeClr val="bg1"/>
                </a:solidFill>
              </a:rPr>
              <a:t>your</a:t>
            </a:r>
            <a:r>
              <a:rPr lang="nl-NL" sz="2800" b="1" dirty="0" smtClean="0">
                <a:solidFill>
                  <a:schemeClr val="bg1"/>
                </a:solidFill>
              </a:rPr>
              <a:t> </a:t>
            </a:r>
            <a:r>
              <a:rPr lang="nl-NL" sz="2800" b="1" dirty="0" err="1" smtClean="0">
                <a:solidFill>
                  <a:schemeClr val="bg1"/>
                </a:solidFill>
              </a:rPr>
              <a:t>own</a:t>
            </a:r>
            <a:r>
              <a:rPr lang="nl-NL" sz="2800" b="1" dirty="0" smtClean="0">
                <a:solidFill>
                  <a:schemeClr val="bg1"/>
                </a:solidFill>
              </a:rPr>
              <a:t> message</a:t>
            </a:r>
          </a:p>
          <a:p>
            <a:pPr>
              <a:buFont typeface="Arial" pitchFamily="34" charset="0"/>
              <a:buChar char="•"/>
            </a:pPr>
            <a:endParaRPr lang="nl-NL" sz="2800" b="1" dirty="0" smtClean="0">
              <a:solidFill>
                <a:schemeClr val="bg1"/>
              </a:solidFill>
            </a:endParaRPr>
          </a:p>
          <a:p>
            <a:pPr>
              <a:buFont typeface="Arial" pitchFamily="34" charset="0"/>
              <a:buChar char="•"/>
            </a:pPr>
            <a:r>
              <a:rPr lang="nl-NL" sz="2800" b="1" dirty="0" smtClean="0">
                <a:solidFill>
                  <a:schemeClr val="bg1"/>
                </a:solidFill>
              </a:rPr>
              <a:t> </a:t>
            </a:r>
            <a:r>
              <a:rPr lang="nl-NL" sz="2800" b="1" dirty="0" err="1" smtClean="0">
                <a:solidFill>
                  <a:schemeClr val="bg1"/>
                </a:solidFill>
              </a:rPr>
              <a:t>Changing</a:t>
            </a:r>
            <a:r>
              <a:rPr lang="nl-NL" sz="2800" b="1" dirty="0" smtClean="0">
                <a:solidFill>
                  <a:schemeClr val="bg1"/>
                </a:solidFill>
              </a:rPr>
              <a:t> </a:t>
            </a:r>
            <a:r>
              <a:rPr lang="nl-NL" sz="2800" b="1" dirty="0" err="1" smtClean="0">
                <a:solidFill>
                  <a:schemeClr val="bg1"/>
                </a:solidFill>
              </a:rPr>
              <a:t>legal</a:t>
            </a:r>
            <a:r>
              <a:rPr lang="nl-NL" sz="2800" b="1" dirty="0" smtClean="0">
                <a:solidFill>
                  <a:schemeClr val="bg1"/>
                </a:solidFill>
              </a:rPr>
              <a:t> </a:t>
            </a:r>
            <a:r>
              <a:rPr lang="nl-NL" sz="2800" b="1" dirty="0" err="1" smtClean="0">
                <a:solidFill>
                  <a:schemeClr val="bg1"/>
                </a:solidFill>
              </a:rPr>
              <a:t>framework</a:t>
            </a:r>
            <a:endParaRPr lang="nl-NL" sz="2800" b="1" dirty="0" smtClean="0">
              <a:solidFill>
                <a:schemeClr val="bg1"/>
              </a:solidFill>
            </a:endParaRPr>
          </a:p>
          <a:p>
            <a:pPr>
              <a:buFont typeface="Arial" pitchFamily="34" charset="0"/>
              <a:buChar char="•"/>
            </a:pPr>
            <a:endParaRPr lang="nl-NL"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Results</a:t>
            </a:r>
            <a:r>
              <a:rPr lang="nl-NL" dirty="0" smtClean="0"/>
              <a:t>: </a:t>
            </a:r>
            <a:r>
              <a:rPr lang="nl-NL" dirty="0" err="1" smtClean="0"/>
              <a:t>patient</a:t>
            </a:r>
            <a:r>
              <a:rPr lang="nl-NL" dirty="0" smtClean="0"/>
              <a:t> </a:t>
            </a:r>
            <a:r>
              <a:rPr lang="nl-NL" dirty="0" err="1" smtClean="0"/>
              <a:t>involvement</a:t>
            </a:r>
            <a:r>
              <a:rPr lang="nl-NL" dirty="0" smtClean="0"/>
              <a:t> </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atum 3"/>
          <p:cNvSpPr>
            <a:spLocks noGrp="1"/>
          </p:cNvSpPr>
          <p:nvPr>
            <p:ph type="dt" sz="half" idx="10"/>
          </p:nvPr>
        </p:nvSpPr>
        <p:spPr/>
        <p:txBody>
          <a:bodyPr/>
          <a:lstStyle/>
          <a:p>
            <a:pPr>
              <a:defRPr/>
            </a:pPr>
            <a:r>
              <a:rPr lang="nl-NL" altLang="nl-NL" smtClean="0"/>
              <a:t>Third International Incident Disclosure Conference, 20 October 2016, Amsterdam</a:t>
            </a:r>
            <a:endParaRPr lang="nl-NL" altLang="nl-NL"/>
          </a:p>
        </p:txBody>
      </p:sp>
      <p:graphicFrame>
        <p:nvGraphicFramePr>
          <p:cNvPr id="5" name="Grafiek 4"/>
          <p:cNvGraphicFramePr/>
          <p:nvPr/>
        </p:nvGraphicFramePr>
        <p:xfrm>
          <a:off x="704849" y="2057400"/>
          <a:ext cx="7324725" cy="36766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Results</a:t>
            </a:r>
            <a:r>
              <a:rPr lang="nl-NL" dirty="0" smtClean="0"/>
              <a:t>:</a:t>
            </a:r>
            <a:r>
              <a:rPr lang="nl-NL" dirty="0" err="1" smtClean="0"/>
              <a:t>follow</a:t>
            </a:r>
            <a:r>
              <a:rPr lang="nl-NL" dirty="0" smtClean="0"/>
              <a:t> up care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Third International Incident Disclosure Conference, 20 October 2016, Amsterdam</a:t>
            </a:r>
            <a:endParaRPr lang="nl-NL" altLang="nl-NL"/>
          </a:p>
        </p:txBody>
      </p:sp>
      <p:graphicFrame>
        <p:nvGraphicFramePr>
          <p:cNvPr id="5" name="Tijdelijke aanduiding voor inhoud 4"/>
          <p:cNvGraphicFramePr>
            <a:graphicFrameLocks noGrp="1"/>
          </p:cNvGraphicFramePr>
          <p:nvPr>
            <p:ph idx="1"/>
          </p:nvPr>
        </p:nvGraphicFramePr>
        <p:xfrm>
          <a:off x="369888" y="1798638"/>
          <a:ext cx="7858125" cy="42735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e IGZ-huisstijl Engelse versie">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Standaard Engelse presentat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Standaard Engelse presentatie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tandaard Engelse presentatie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Standaard Engelse presentatie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e IGZ-huisstijl Engelse versie [Compatibiliteitsmodus]" id="{4A624A3D-95B8-42A8-B83B-BC85487C4BD7}" vid="{C4B7E416-4E23-474C-ADEC-5C7EF3350207}"/>
    </a:ext>
  </a:extLst>
</a:theme>
</file>

<file path=ppt/theme/theme2.xml><?xml version="1.0" encoding="utf-8"?>
<a:theme xmlns:a="http://schemas.openxmlformats.org/drawingml/2006/main" name="1_Standaardontwerp">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1_2 kolommen">
      <a:majorFont>
        <a:latin typeface="Verdana"/>
        <a:ea typeface="Verdana"/>
        <a:cs typeface="Verdana"/>
      </a:majorFont>
      <a:minorFont>
        <a:latin typeface="Verdana"/>
        <a:ea typeface="Verdana"/>
        <a:cs typeface="Verdan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e IGZ-huisstijl Engelse versie [Compatibiliteitsmodus]" id="{4A624A3D-95B8-42A8-B83B-BC85487C4BD7}" vid="{7CB9A611-E1AE-46A7-85D9-FA27F46FC955}"/>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IGZ-huisstijl Engelse versie</Template>
  <TotalTime>1890</TotalTime>
  <Words>1664</Words>
  <Application>Microsoft Macintosh PowerPoint</Application>
  <PresentationFormat>Diavoorstelling (4:3)</PresentationFormat>
  <Paragraphs>178</Paragraphs>
  <Slides>10</Slides>
  <Notes>9</Notes>
  <HiddenSlides>0</HiddenSlides>
  <MMClips>0</MMClips>
  <ScaleCrop>false</ScaleCrop>
  <HeadingPairs>
    <vt:vector size="4" baseType="variant">
      <vt:variant>
        <vt:lpstr>Thema</vt:lpstr>
      </vt:variant>
      <vt:variant>
        <vt:i4>2</vt:i4>
      </vt:variant>
      <vt:variant>
        <vt:lpstr>Diatitels</vt:lpstr>
      </vt:variant>
      <vt:variant>
        <vt:i4>10</vt:i4>
      </vt:variant>
    </vt:vector>
  </HeadingPairs>
  <TitlesOfParts>
    <vt:vector size="12" baseType="lpstr">
      <vt:lpstr>Presentatie IGZ-huisstijl Engelse versie</vt:lpstr>
      <vt:lpstr>1_Standaardontwerp</vt:lpstr>
      <vt:lpstr>       Openness and the capacity to learn    Drs. Hans Schoo MBA-A,  Chief Inspector  Netherlands Health Care Inspectorate</vt:lpstr>
      <vt:lpstr>PowerPoint-presentatie</vt:lpstr>
      <vt:lpstr>PowerPoint-presentatie</vt:lpstr>
      <vt:lpstr>PowerPoint-presentatie</vt:lpstr>
      <vt:lpstr>PowerPoint-presentatie</vt:lpstr>
      <vt:lpstr>Development of patient safety</vt:lpstr>
      <vt:lpstr>Openness</vt:lpstr>
      <vt:lpstr>Results: patient involvement </vt:lpstr>
      <vt:lpstr>Results:follow up care </vt:lpstr>
      <vt:lpstr>A call to action: take matters into your own hands</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CORDEWENER</dc:creator>
  <cp:lastModifiedBy>J J Schoo</cp:lastModifiedBy>
  <cp:revision>242</cp:revision>
  <dcterms:created xsi:type="dcterms:W3CDTF">2016-01-29T09:42:19Z</dcterms:created>
  <dcterms:modified xsi:type="dcterms:W3CDTF">2016-10-19T20:10:16Z</dcterms:modified>
</cp:coreProperties>
</file>