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61" r:id="rId2"/>
    <p:sldId id="441" r:id="rId3"/>
    <p:sldId id="440" r:id="rId4"/>
    <p:sldId id="442" r:id="rId5"/>
    <p:sldId id="445" r:id="rId6"/>
    <p:sldId id="446" r:id="rId7"/>
    <p:sldId id="447" r:id="rId8"/>
    <p:sldId id="444" r:id="rId9"/>
    <p:sldId id="448" r:id="rId10"/>
    <p:sldId id="449" r:id="rId11"/>
    <p:sldId id="450" r:id="rId12"/>
    <p:sldId id="451" r:id="rId1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1933">
          <p15:clr>
            <a:srgbClr val="A4A3A4"/>
          </p15:clr>
        </p15:guide>
        <p15:guide id="2" orient="horz" pos="3566">
          <p15:clr>
            <a:srgbClr val="A4A3A4"/>
          </p15:clr>
        </p15:guide>
        <p15:guide id="3" orient="horz" pos="3997">
          <p15:clr>
            <a:srgbClr val="A4A3A4"/>
          </p15:clr>
        </p15:guide>
        <p15:guide id="4" orient="horz" pos="709">
          <p15:clr>
            <a:srgbClr val="A4A3A4"/>
          </p15:clr>
        </p15:guide>
        <p15:guide id="5" orient="horz" pos="300">
          <p15:clr>
            <a:srgbClr val="A4A3A4"/>
          </p15:clr>
        </p15:guide>
        <p15:guide id="6" pos="2880">
          <p15:clr>
            <a:srgbClr val="A4A3A4"/>
          </p15:clr>
        </p15:guide>
        <p15:guide id="7" pos="3243">
          <p15:clr>
            <a:srgbClr val="A4A3A4"/>
          </p15:clr>
        </p15:guide>
        <p15:guide id="8" pos="5193">
          <p15:clr>
            <a:srgbClr val="A4A3A4"/>
          </p15:clr>
        </p15:guide>
        <p15:guide id="9" pos="839">
          <p15:clr>
            <a:srgbClr val="A4A3A4"/>
          </p15:clr>
        </p15:guide>
        <p15:guide id="10" pos="4127">
          <p15:clr>
            <a:srgbClr val="A4A3A4"/>
          </p15:clr>
        </p15:guide>
        <p15:guide id="11" pos="340">
          <p15:clr>
            <a:srgbClr val="A4A3A4"/>
          </p15:clr>
        </p15:guide>
        <p15:guide id="12" pos="532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AEAEA"/>
    <a:srgbClr val="C0C0C0"/>
    <a:srgbClr val="F03C14"/>
    <a:srgbClr val="786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93" autoAdjust="0"/>
  </p:normalViewPr>
  <p:slideViewPr>
    <p:cSldViewPr>
      <p:cViewPr>
        <p:scale>
          <a:sx n="125" d="100"/>
          <a:sy n="125" d="100"/>
        </p:scale>
        <p:origin x="-1224" y="-24"/>
      </p:cViewPr>
      <p:guideLst>
        <p:guide orient="horz" pos="1933"/>
        <p:guide orient="horz" pos="3566"/>
        <p:guide orient="horz" pos="3997"/>
        <p:guide orient="horz" pos="709"/>
        <p:guide orient="horz" pos="300"/>
        <p:guide pos="2880"/>
        <p:guide pos="3243"/>
        <p:guide pos="5193"/>
        <p:guide pos="839"/>
        <p:guide pos="4127"/>
        <p:guide pos="340"/>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de-DE"/>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de-DE"/>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de-DE"/>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F580FA0-941F-41B8-8631-D18EA76B450A}" type="slidenum">
              <a:rPr lang="de-DE"/>
              <a:pPr>
                <a:defRPr/>
              </a:pPr>
              <a:t>‹#›</a:t>
            </a:fld>
            <a:endParaRPr lang="de-DE"/>
          </a:p>
        </p:txBody>
      </p:sp>
    </p:spTree>
    <p:extLst>
      <p:ext uri="{BB962C8B-B14F-4D97-AF65-F5344CB8AC3E}">
        <p14:creationId xmlns:p14="http://schemas.microsoft.com/office/powerpoint/2010/main" val="1920074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A185AB1-071A-48E6-8AEE-7EAD177D64C1}" type="slidenum">
              <a:rPr lang="de-DE" smtClean="0"/>
              <a:pPr eaLnBrk="1" hangingPunct="1">
                <a:defRPr/>
              </a:pPr>
              <a:t>1</a:t>
            </a:fld>
            <a:endParaRPr lang="de-DE"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210300"/>
            <a:ext cx="9144000" cy="647700"/>
          </a:xfrm>
          <a:prstGeom prst="rect">
            <a:avLst/>
          </a:prstGeom>
          <a:solidFill>
            <a:srgbClr val="786E6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DE" altLang="de-DE"/>
          </a:p>
        </p:txBody>
      </p:sp>
      <p:sp>
        <p:nvSpPr>
          <p:cNvPr id="5" name="Rectangle 3"/>
          <p:cNvSpPr>
            <a:spLocks noChangeArrowheads="1"/>
          </p:cNvSpPr>
          <p:nvPr userDrawn="1"/>
        </p:nvSpPr>
        <p:spPr bwMode="auto">
          <a:xfrm>
            <a:off x="0" y="6210300"/>
            <a:ext cx="9144000" cy="647700"/>
          </a:xfrm>
          <a:prstGeom prst="rect">
            <a:avLst/>
          </a:prstGeom>
          <a:solidFill>
            <a:srgbClr val="F03C1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DE" altLang="de-DE"/>
          </a:p>
        </p:txBody>
      </p:sp>
      <p:pic>
        <p:nvPicPr>
          <p:cNvPr id="6" name="Picture 8" descr="MH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1888" y="4508500"/>
            <a:ext cx="44815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5"/>
          <p:cNvSpPr>
            <a:spLocks noGrp="1" noChangeArrowheads="1"/>
          </p:cNvSpPr>
          <p:nvPr>
            <p:ph type="ctrTitle"/>
          </p:nvPr>
        </p:nvSpPr>
        <p:spPr>
          <a:xfrm>
            <a:off x="539750" y="1125538"/>
            <a:ext cx="7920038" cy="1943100"/>
          </a:xfrm>
        </p:spPr>
        <p:txBody>
          <a:bodyPr anchor="t"/>
          <a:lstStyle>
            <a:lvl1pPr>
              <a:defRPr sz="4000" b="1">
                <a:solidFill>
                  <a:schemeClr val="bg1"/>
                </a:solidFill>
              </a:defRPr>
            </a:lvl1pPr>
          </a:lstStyle>
          <a:p>
            <a:r>
              <a:rPr lang="en-US" smtClean="0"/>
              <a:t>Click to edit Master title style</a:t>
            </a:r>
            <a:endParaRPr lang="de-DE"/>
          </a:p>
        </p:txBody>
      </p:sp>
      <p:sp>
        <p:nvSpPr>
          <p:cNvPr id="28681" name="Rectangle 9"/>
          <p:cNvSpPr>
            <a:spLocks noGrp="1" noChangeArrowheads="1"/>
          </p:cNvSpPr>
          <p:nvPr>
            <p:ph type="subTitle" sz="quarter" idx="1"/>
          </p:nvPr>
        </p:nvSpPr>
        <p:spPr>
          <a:xfrm>
            <a:off x="1331913" y="3213100"/>
            <a:ext cx="6911975" cy="755650"/>
          </a:xfrm>
        </p:spPr>
        <p:txBody>
          <a:bodyPr lIns="91440" tIns="45720" rIns="91440" bIns="45720"/>
          <a:lstStyle>
            <a:lvl1pPr>
              <a:defRPr>
                <a:solidFill>
                  <a:schemeClr val="bg1"/>
                </a:solidFill>
              </a:defRPr>
            </a:lvl1pPr>
          </a:lstStyle>
          <a:p>
            <a:r>
              <a:rPr lang="en-US" smtClean="0"/>
              <a:t>Click to edit Master subtitle style</a:t>
            </a:r>
            <a:endParaRPr lang="de-DE"/>
          </a:p>
        </p:txBody>
      </p:sp>
    </p:spTree>
    <p:extLst>
      <p:ext uri="{BB962C8B-B14F-4D97-AF65-F5344CB8AC3E}">
        <p14:creationId xmlns:p14="http://schemas.microsoft.com/office/powerpoint/2010/main" val="3330587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19147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80175" y="476250"/>
            <a:ext cx="1979613" cy="518477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539750" y="476250"/>
            <a:ext cx="5788025" cy="51847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422934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750" y="476250"/>
            <a:ext cx="7920038" cy="649288"/>
          </a:xfrm>
        </p:spPr>
        <p:txBody>
          <a:bodyPr/>
          <a:lstStyle/>
          <a:p>
            <a:r>
              <a:rPr lang="en-US" smtClean="0"/>
              <a:t>Click to edit Master title style</a:t>
            </a:r>
            <a:endParaRPr lang="de-DE"/>
          </a:p>
        </p:txBody>
      </p:sp>
      <p:sp>
        <p:nvSpPr>
          <p:cNvPr id="3" name="Textplatzhalter 2"/>
          <p:cNvSpPr>
            <a:spLocks noGrp="1"/>
          </p:cNvSpPr>
          <p:nvPr>
            <p:ph type="body" sz="half" idx="1"/>
          </p:nvPr>
        </p:nvSpPr>
        <p:spPr>
          <a:xfrm>
            <a:off x="1331913" y="1700213"/>
            <a:ext cx="3379787" cy="39608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864100" y="1700213"/>
            <a:ext cx="3379788" cy="39608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427065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4" name="Textplatzhalter 3"/>
          <p:cNvSpPr>
            <a:spLocks noGrp="1"/>
          </p:cNvSpPr>
          <p:nvPr>
            <p:ph type="body" sz="quarter" idx="10"/>
          </p:nvPr>
        </p:nvSpPr>
        <p:spPr>
          <a:xfrm>
            <a:off x="250825" y="6453188"/>
            <a:ext cx="1441450" cy="2889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416267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2047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312327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1331913" y="1700213"/>
            <a:ext cx="33797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864100" y="1700213"/>
            <a:ext cx="33797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4128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26790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221785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8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98256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72325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210300"/>
            <a:ext cx="9144000" cy="647700"/>
          </a:xfrm>
          <a:prstGeom prst="rect">
            <a:avLst/>
          </a:prstGeom>
          <a:solidFill>
            <a:srgbClr val="786E6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DE" altLang="de-DE"/>
          </a:p>
        </p:txBody>
      </p:sp>
      <p:sp>
        <p:nvSpPr>
          <p:cNvPr id="1027" name="Rectangle 9"/>
          <p:cNvSpPr>
            <a:spLocks noChangeArrowheads="1"/>
          </p:cNvSpPr>
          <p:nvPr/>
        </p:nvSpPr>
        <p:spPr bwMode="auto">
          <a:xfrm>
            <a:off x="0" y="0"/>
            <a:ext cx="9144000" cy="107950"/>
          </a:xfrm>
          <a:prstGeom prst="rect">
            <a:avLst/>
          </a:prstGeom>
          <a:solidFill>
            <a:srgbClr val="F03C1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DE" altLang="de-DE"/>
          </a:p>
        </p:txBody>
      </p:sp>
      <p:pic>
        <p:nvPicPr>
          <p:cNvPr id="1028" name="Picture 14" descr="MH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3528" y="6315073"/>
            <a:ext cx="18176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5"/>
          <p:cNvSpPr>
            <a:spLocks noGrp="1" noChangeArrowheads="1"/>
          </p:cNvSpPr>
          <p:nvPr>
            <p:ph type="title"/>
          </p:nvPr>
        </p:nvSpPr>
        <p:spPr bwMode="auto">
          <a:xfrm>
            <a:off x="539750" y="476250"/>
            <a:ext cx="792003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36000" rIns="72000" bIns="36000" numCol="1" anchor="ctr" anchorCtr="0" compatLnSpc="1">
            <a:prstTxWarp prst="textNoShape">
              <a:avLst/>
            </a:prstTxWarp>
          </a:bodyPr>
          <a:lstStyle/>
          <a:p>
            <a:pPr lvl="0"/>
            <a:r>
              <a:rPr lang="de-DE" altLang="de-DE" smtClean="0"/>
              <a:t>Mastertitelformat bearbeiten</a:t>
            </a:r>
          </a:p>
        </p:txBody>
      </p:sp>
      <p:sp>
        <p:nvSpPr>
          <p:cNvPr id="1030" name="Rectangle 16"/>
          <p:cNvSpPr>
            <a:spLocks noGrp="1" noChangeArrowheads="1"/>
          </p:cNvSpPr>
          <p:nvPr>
            <p:ph type="body" idx="1"/>
          </p:nvPr>
        </p:nvSpPr>
        <p:spPr bwMode="auto">
          <a:xfrm>
            <a:off x="1331913" y="1700213"/>
            <a:ext cx="69119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36000" rIns="72000" bIns="36000" numCol="1" anchor="t" anchorCtr="0" compatLnSpc="1">
            <a:prstTxWarp prst="textNoShape">
              <a:avLst/>
            </a:prstTxWarp>
          </a:bodyPr>
          <a:lstStyle/>
          <a:p>
            <a:pPr lvl="0"/>
            <a:r>
              <a:rPr lang="de-DE" altLang="de-DE" dirty="0" smtClean="0"/>
              <a:t>Mastertextformat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
        <p:nvSpPr>
          <p:cNvPr id="9" name="Textfeld 8"/>
          <p:cNvSpPr txBox="1"/>
          <p:nvPr userDrawn="1"/>
        </p:nvSpPr>
        <p:spPr>
          <a:xfrm>
            <a:off x="467544" y="5733256"/>
            <a:ext cx="936104" cy="261610"/>
          </a:xfrm>
          <a:prstGeom prst="rect">
            <a:avLst/>
          </a:prstGeom>
          <a:noFill/>
        </p:spPr>
        <p:txBody>
          <a:bodyPr wrap="square" rtlCol="0">
            <a:spAutoFit/>
          </a:bodyPr>
          <a:lstStyle/>
          <a:p>
            <a:endParaRPr lang="de-DE" sz="1100" b="1" dirty="0" smtClean="0">
              <a:solidFill>
                <a:schemeClr val="bg1"/>
              </a:solidFill>
            </a:endParaRPr>
          </a:p>
        </p:txBody>
      </p:sp>
      <p:sp>
        <p:nvSpPr>
          <p:cNvPr id="3" name="Rechteck 2"/>
          <p:cNvSpPr/>
          <p:nvPr userDrawn="1"/>
        </p:nvSpPr>
        <p:spPr>
          <a:xfrm>
            <a:off x="7668344" y="6395649"/>
            <a:ext cx="491994" cy="276999"/>
          </a:xfrm>
          <a:prstGeom prst="rect">
            <a:avLst/>
          </a:prstGeom>
        </p:spPr>
        <p:txBody>
          <a:bodyPr wrap="none">
            <a:spAutoFit/>
          </a:bodyPr>
          <a:lstStyle/>
          <a:p>
            <a:fld id="{EBD0F305-2E49-41F9-BA69-AAE6603C614A}" type="slidenum">
              <a:rPr lang="de-DE" sz="1200" b="1" smtClean="0">
                <a:solidFill>
                  <a:schemeClr val="bg1"/>
                </a:solidFill>
              </a:rPr>
              <a:t>‹#›</a:t>
            </a:fld>
            <a:endParaRPr lang="de-DE" sz="1200" b="1" dirty="0">
              <a:solidFill>
                <a:schemeClr val="bg1"/>
              </a:solidFill>
            </a:endParaRPr>
          </a:p>
        </p:txBody>
      </p:sp>
      <p:sp>
        <p:nvSpPr>
          <p:cNvPr id="4" name="Rechteck 3"/>
          <p:cNvSpPr/>
          <p:nvPr userDrawn="1"/>
        </p:nvSpPr>
        <p:spPr>
          <a:xfrm>
            <a:off x="3703236" y="6395650"/>
            <a:ext cx="1737527" cy="276999"/>
          </a:xfrm>
          <a:prstGeom prst="rect">
            <a:avLst/>
          </a:prstGeom>
        </p:spPr>
        <p:txBody>
          <a:bodyPr wrap="none">
            <a:spAutoFit/>
          </a:bodyPr>
          <a:lstStyle/>
          <a:p>
            <a:r>
              <a:rPr lang="de-DE" sz="1200" b="1" dirty="0" smtClean="0">
                <a:solidFill>
                  <a:schemeClr val="bg1"/>
                </a:solidFill>
              </a:rPr>
              <a:t>Hannover, </a:t>
            </a:r>
            <a:fld id="{5A524B0D-EF03-4C2B-BCB2-7D393AB2AFD7}" type="datetime1">
              <a:rPr lang="de-DE" sz="1200" b="1" smtClean="0">
                <a:solidFill>
                  <a:schemeClr val="bg1"/>
                </a:solidFill>
              </a:rPr>
              <a:t>19.10.2016</a:t>
            </a:fld>
            <a:endParaRPr lang="de-DE" sz="1200" b="1"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729"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30"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defRPr sz="2200">
          <a:solidFill>
            <a:schemeClr val="tx1"/>
          </a:solidFill>
          <a:latin typeface="+mn-lt"/>
          <a:ea typeface="+mn-ea"/>
          <a:cs typeface="+mn-cs"/>
        </a:defRPr>
      </a:lvl1pPr>
      <a:lvl2pPr marL="536575" indent="-268288" algn="l" rtl="0" eaLnBrk="1" fontAlgn="base" hangingPunct="1">
        <a:spcBef>
          <a:spcPct val="20000"/>
        </a:spcBef>
        <a:spcAft>
          <a:spcPct val="0"/>
        </a:spcAft>
        <a:buChar char="–"/>
        <a:defRPr sz="2000">
          <a:solidFill>
            <a:schemeClr val="tx1"/>
          </a:solidFill>
          <a:latin typeface="+mn-lt"/>
        </a:defRPr>
      </a:lvl2pPr>
      <a:lvl3pPr marL="987425" indent="-271463" algn="l" rtl="0" eaLnBrk="1" fontAlgn="base" hangingPunct="1">
        <a:spcBef>
          <a:spcPct val="20000"/>
        </a:spcBef>
        <a:spcAft>
          <a:spcPct val="0"/>
        </a:spcAft>
        <a:buChar char="•"/>
        <a:defRPr>
          <a:solidFill>
            <a:schemeClr val="tx1"/>
          </a:solidFill>
          <a:latin typeface="+mn-lt"/>
        </a:defRPr>
      </a:lvl3pPr>
      <a:lvl4pPr marL="2286000" indent="-228600" algn="l" rtl="0" eaLnBrk="1" fontAlgn="base" hangingPunct="1">
        <a:spcBef>
          <a:spcPct val="20000"/>
        </a:spcBef>
        <a:spcAft>
          <a:spcPct val="0"/>
        </a:spcAft>
        <a:buChar char="–"/>
        <a:defRPr sz="1600">
          <a:solidFill>
            <a:schemeClr val="tx1"/>
          </a:solidFill>
          <a:latin typeface="+mn-lt"/>
        </a:defRPr>
      </a:lvl4pPr>
      <a:lvl5pPr marL="2693988" indent="-228600" algn="l" rtl="0" eaLnBrk="1" fontAlgn="base" hangingPunct="1">
        <a:spcBef>
          <a:spcPct val="20000"/>
        </a:spcBef>
        <a:spcAft>
          <a:spcPct val="0"/>
        </a:spcAft>
        <a:buChar char="»"/>
        <a:defRPr sz="1600">
          <a:solidFill>
            <a:schemeClr val="tx1"/>
          </a:solidFill>
          <a:latin typeface="+mn-lt"/>
        </a:defRPr>
      </a:lvl5pPr>
      <a:lvl6pPr marL="3151188" indent="-228600" algn="l" rtl="0" eaLnBrk="1" fontAlgn="base" hangingPunct="1">
        <a:spcBef>
          <a:spcPct val="20000"/>
        </a:spcBef>
        <a:spcAft>
          <a:spcPct val="0"/>
        </a:spcAft>
        <a:buChar char="»"/>
        <a:defRPr sz="1600">
          <a:solidFill>
            <a:schemeClr val="tx1"/>
          </a:solidFill>
          <a:latin typeface="+mn-lt"/>
        </a:defRPr>
      </a:lvl6pPr>
      <a:lvl7pPr marL="3608388" indent="-228600" algn="l" rtl="0" eaLnBrk="1" fontAlgn="base" hangingPunct="1">
        <a:spcBef>
          <a:spcPct val="20000"/>
        </a:spcBef>
        <a:spcAft>
          <a:spcPct val="0"/>
        </a:spcAft>
        <a:buChar char="»"/>
        <a:defRPr sz="1600">
          <a:solidFill>
            <a:schemeClr val="tx1"/>
          </a:solidFill>
          <a:latin typeface="+mn-lt"/>
        </a:defRPr>
      </a:lvl7pPr>
      <a:lvl8pPr marL="4065588" indent="-228600" algn="l" rtl="0" eaLnBrk="1" fontAlgn="base" hangingPunct="1">
        <a:spcBef>
          <a:spcPct val="20000"/>
        </a:spcBef>
        <a:spcAft>
          <a:spcPct val="0"/>
        </a:spcAft>
        <a:buChar char="»"/>
        <a:defRPr sz="1600">
          <a:solidFill>
            <a:schemeClr val="tx1"/>
          </a:solidFill>
          <a:latin typeface="+mn-lt"/>
        </a:defRPr>
      </a:lvl8pPr>
      <a:lvl9pPr marL="4522788" indent="-228600" algn="l" rtl="0" eaLnBrk="1" fontAlgn="base" hangingPunct="1">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497" y="719212"/>
            <a:ext cx="9073007" cy="1917700"/>
          </a:xfrm>
        </p:spPr>
        <p:txBody>
          <a:bodyPr/>
          <a:lstStyle/>
          <a:p>
            <a:pPr algn="ctr"/>
            <a:r>
              <a:rPr lang="en-US" sz="2800" dirty="0"/>
              <a:t>The Law as a Barrier to Error Disclosure: A Misguided Focus? </a:t>
            </a:r>
            <a:endParaRPr lang="de-DE" altLang="de-DE" sz="2800" dirty="0" smtClean="0"/>
          </a:p>
        </p:txBody>
      </p:sp>
      <p:sp>
        <p:nvSpPr>
          <p:cNvPr id="2" name="TextBox 1"/>
          <p:cNvSpPr txBox="1"/>
          <p:nvPr/>
        </p:nvSpPr>
        <p:spPr>
          <a:xfrm>
            <a:off x="1042394" y="2026583"/>
            <a:ext cx="6950236" cy="2554545"/>
          </a:xfrm>
          <a:prstGeom prst="rect">
            <a:avLst/>
          </a:prstGeom>
          <a:noFill/>
        </p:spPr>
        <p:txBody>
          <a:bodyPr wrap="none" rtlCol="0">
            <a:spAutoFit/>
          </a:bodyPr>
          <a:lstStyle/>
          <a:p>
            <a:pPr algn="ctr"/>
            <a:r>
              <a:rPr lang="en-GB" sz="2000" dirty="0" err="1">
                <a:solidFill>
                  <a:schemeClr val="bg1"/>
                </a:solidFill>
              </a:rPr>
              <a:t>Dr.</a:t>
            </a:r>
            <a:r>
              <a:rPr lang="en-GB" sz="2000" dirty="0">
                <a:solidFill>
                  <a:schemeClr val="bg1"/>
                </a:solidFill>
              </a:rPr>
              <a:t> sc. med. Stuart </a:t>
            </a:r>
            <a:r>
              <a:rPr lang="en-GB" sz="2000" dirty="0" smtClean="0">
                <a:solidFill>
                  <a:schemeClr val="bg1"/>
                </a:solidFill>
              </a:rPr>
              <a:t>McLennan </a:t>
            </a:r>
          </a:p>
          <a:p>
            <a:pPr algn="ctr"/>
            <a:r>
              <a:rPr lang="en-GB" sz="2000" dirty="0" smtClean="0">
                <a:solidFill>
                  <a:schemeClr val="bg1"/>
                </a:solidFill>
              </a:rPr>
              <a:t>Institute for History, Ethics </a:t>
            </a:r>
            <a:r>
              <a:rPr lang="en-GB" sz="2000" dirty="0">
                <a:solidFill>
                  <a:schemeClr val="bg1"/>
                </a:solidFill>
              </a:rPr>
              <a:t>a</a:t>
            </a:r>
            <a:r>
              <a:rPr lang="en-GB" sz="2000" dirty="0" smtClean="0">
                <a:solidFill>
                  <a:schemeClr val="bg1"/>
                </a:solidFill>
              </a:rPr>
              <a:t>nd Philosophy of Medicine </a:t>
            </a:r>
          </a:p>
          <a:p>
            <a:pPr algn="ctr"/>
            <a:r>
              <a:rPr lang="en-GB" sz="2000" dirty="0" smtClean="0">
                <a:solidFill>
                  <a:schemeClr val="bg1"/>
                </a:solidFill>
              </a:rPr>
              <a:t>Hannover Medical School</a:t>
            </a:r>
          </a:p>
          <a:p>
            <a:pPr algn="ctr"/>
            <a:endParaRPr lang="en-GB" sz="2000" dirty="0">
              <a:solidFill>
                <a:schemeClr val="bg1"/>
              </a:solidFill>
            </a:endParaRPr>
          </a:p>
          <a:p>
            <a:pPr algn="ctr"/>
            <a:r>
              <a:rPr lang="en-US" sz="2000" dirty="0">
                <a:solidFill>
                  <a:schemeClr val="bg1"/>
                </a:solidFill>
              </a:rPr>
              <a:t>The Third International Incident Disclosure </a:t>
            </a:r>
            <a:r>
              <a:rPr lang="en-US" sz="2000" dirty="0" smtClean="0">
                <a:solidFill>
                  <a:schemeClr val="bg1"/>
                </a:solidFill>
              </a:rPr>
              <a:t>Conference </a:t>
            </a:r>
          </a:p>
          <a:p>
            <a:pPr algn="ctr"/>
            <a:r>
              <a:rPr lang="en-US" sz="2000" dirty="0" smtClean="0">
                <a:solidFill>
                  <a:schemeClr val="bg1"/>
                </a:solidFill>
              </a:rPr>
              <a:t>“</a:t>
            </a:r>
            <a:r>
              <a:rPr lang="en-US" sz="2000" dirty="0">
                <a:solidFill>
                  <a:schemeClr val="bg1"/>
                </a:solidFill>
              </a:rPr>
              <a:t>Towards Operational Strategies</a:t>
            </a:r>
            <a:r>
              <a:rPr lang="en-US" sz="2000" dirty="0" smtClean="0">
                <a:solidFill>
                  <a:schemeClr val="bg1"/>
                </a:solidFill>
              </a:rPr>
              <a:t>”</a:t>
            </a:r>
          </a:p>
          <a:p>
            <a:pPr algn="ctr"/>
            <a:r>
              <a:rPr lang="de-CH" sz="2000" dirty="0" smtClean="0">
                <a:solidFill>
                  <a:schemeClr val="bg1"/>
                </a:solidFill>
              </a:rPr>
              <a:t>20-21 </a:t>
            </a:r>
            <a:r>
              <a:rPr lang="de-CH" sz="2000" dirty="0" err="1" smtClean="0">
                <a:solidFill>
                  <a:schemeClr val="bg1"/>
                </a:solidFill>
              </a:rPr>
              <a:t>October</a:t>
            </a:r>
            <a:r>
              <a:rPr lang="de-CH" sz="2000" dirty="0" smtClean="0">
                <a:solidFill>
                  <a:schemeClr val="bg1"/>
                </a:solidFill>
              </a:rPr>
              <a:t> 2016</a:t>
            </a:r>
            <a:endParaRPr lang="en-US" sz="2000" dirty="0" smtClean="0">
              <a:solidFill>
                <a:schemeClr val="bg1"/>
              </a:solidFill>
            </a:endParaRP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0" y="403448"/>
            <a:ext cx="8136483" cy="649288"/>
          </a:xfrm>
        </p:spPr>
        <p:txBody>
          <a:bodyPr/>
          <a:lstStyle/>
          <a:p>
            <a:pPr algn="ctr"/>
            <a:r>
              <a:rPr lang="en-GB" b="1" dirty="0"/>
              <a:t>2. Changing the </a:t>
            </a:r>
            <a:r>
              <a:rPr lang="en-GB" b="1" dirty="0" smtClean="0"/>
              <a:t>Law </a:t>
            </a:r>
            <a:endParaRPr lang="en-US" b="1" dirty="0"/>
          </a:p>
        </p:txBody>
      </p:sp>
      <p:sp>
        <p:nvSpPr>
          <p:cNvPr id="5" name="TextBox 4"/>
          <p:cNvSpPr txBox="1"/>
          <p:nvPr/>
        </p:nvSpPr>
        <p:spPr>
          <a:xfrm>
            <a:off x="395536" y="1196752"/>
            <a:ext cx="8352928" cy="3970318"/>
          </a:xfrm>
          <a:prstGeom prst="rect">
            <a:avLst/>
          </a:prstGeom>
          <a:noFill/>
        </p:spPr>
        <p:txBody>
          <a:bodyPr wrap="square" rtlCol="0">
            <a:spAutoFit/>
          </a:bodyPr>
          <a:lstStyle/>
          <a:p>
            <a:r>
              <a:rPr lang="en-GB" sz="2800" b="1" dirty="0" smtClean="0"/>
              <a:t>Key points</a:t>
            </a:r>
            <a:endParaRPr lang="en-US" sz="2800" b="1" dirty="0" smtClean="0"/>
          </a:p>
          <a:p>
            <a:pPr marL="457200" indent="-457200">
              <a:buFont typeface="Arial" panose="020B0604020202020204" pitchFamily="34" charset="0"/>
              <a:buChar char="•"/>
            </a:pPr>
            <a:r>
              <a:rPr lang="en-GB" sz="2800" dirty="0"/>
              <a:t>A</a:t>
            </a:r>
            <a:r>
              <a:rPr lang="en-GB" sz="2800" dirty="0" smtClean="0"/>
              <a:t>ssumption </a:t>
            </a:r>
            <a:r>
              <a:rPr lang="en-GB" sz="2800" dirty="0"/>
              <a:t>that law reform will increase error communication falsely assumes that we are primarily dealing with a legal matter rather than one grounded in human relationships. </a:t>
            </a:r>
            <a:endParaRPr lang="en-GB" sz="2800" dirty="0" smtClean="0"/>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a:t>L</a:t>
            </a:r>
            <a:r>
              <a:rPr lang="en-GB" sz="2800" dirty="0" smtClean="0"/>
              <a:t>aw </a:t>
            </a:r>
            <a:r>
              <a:rPr lang="en-GB" sz="2800" dirty="0"/>
              <a:t>reform may be desirable for other reasons, </a:t>
            </a:r>
            <a:r>
              <a:rPr lang="en-GB" sz="2800" dirty="0" smtClean="0"/>
              <a:t>but unlikely </a:t>
            </a:r>
            <a:r>
              <a:rPr lang="en-GB" sz="2800" dirty="0"/>
              <a:t>that </a:t>
            </a:r>
            <a:r>
              <a:rPr lang="en-GB" sz="2800" dirty="0" smtClean="0"/>
              <a:t>this </a:t>
            </a:r>
            <a:r>
              <a:rPr lang="en-GB" sz="2800" dirty="0"/>
              <a:t>would lead to major changes in error communication practice. </a:t>
            </a:r>
            <a:endParaRPr lang="en-US" sz="2800" dirty="0"/>
          </a:p>
        </p:txBody>
      </p:sp>
    </p:spTree>
    <p:extLst>
      <p:ext uri="{BB962C8B-B14F-4D97-AF65-F5344CB8AC3E}">
        <p14:creationId xmlns:p14="http://schemas.microsoft.com/office/powerpoint/2010/main" val="2836128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30" y="403448"/>
            <a:ext cx="8640540" cy="649288"/>
          </a:xfrm>
        </p:spPr>
        <p:txBody>
          <a:bodyPr/>
          <a:lstStyle/>
          <a:p>
            <a:r>
              <a:rPr lang="en-US" b="1" dirty="0"/>
              <a:t>3.</a:t>
            </a:r>
            <a:r>
              <a:rPr lang="en-GB" b="1" dirty="0"/>
              <a:t> Importance of Culture and Training </a:t>
            </a:r>
            <a:endParaRPr lang="en-US" b="1" dirty="0"/>
          </a:p>
        </p:txBody>
      </p:sp>
      <p:sp>
        <p:nvSpPr>
          <p:cNvPr id="5" name="TextBox 4"/>
          <p:cNvSpPr txBox="1"/>
          <p:nvPr/>
        </p:nvSpPr>
        <p:spPr>
          <a:xfrm>
            <a:off x="395536" y="1196752"/>
            <a:ext cx="8352928" cy="4832092"/>
          </a:xfrm>
          <a:prstGeom prst="rect">
            <a:avLst/>
          </a:prstGeom>
          <a:noFill/>
        </p:spPr>
        <p:txBody>
          <a:bodyPr wrap="square" rtlCol="0">
            <a:spAutoFit/>
          </a:bodyPr>
          <a:lstStyle/>
          <a:p>
            <a:pPr algn="just"/>
            <a:r>
              <a:rPr lang="de-DE" sz="2800" b="1" dirty="0" smtClean="0"/>
              <a:t>Culture</a:t>
            </a:r>
            <a:endParaRPr lang="en-US" sz="2800" b="1" dirty="0" smtClean="0"/>
          </a:p>
          <a:p>
            <a:pPr marL="457200" indent="-457200" algn="just">
              <a:buFont typeface="Arial" panose="020B0604020202020204" pitchFamily="34" charset="0"/>
              <a:buChar char="•"/>
            </a:pPr>
            <a:r>
              <a:rPr lang="en-GB" sz="2800" dirty="0" smtClean="0"/>
              <a:t>Gallagher et al. 2006:</a:t>
            </a:r>
          </a:p>
          <a:p>
            <a:pPr marL="457200" indent="-457200" algn="just">
              <a:buFont typeface="Arial" panose="020B0604020202020204" pitchFamily="34" charset="0"/>
              <a:buChar char="•"/>
            </a:pPr>
            <a:r>
              <a:rPr lang="en-GB" sz="2800" dirty="0" smtClean="0"/>
              <a:t>“</a:t>
            </a:r>
            <a:r>
              <a:rPr lang="en-GB" sz="2800" dirty="0"/>
              <a:t>The fact that US and Canadian physicians’ attitudes transcend country boundaries suggests that these beliefs may relate to the norms, values, and practices that constitute the culture of </a:t>
            </a:r>
            <a:r>
              <a:rPr lang="en-GB" sz="2800" dirty="0" smtClean="0"/>
              <a:t>medicine…” </a:t>
            </a:r>
          </a:p>
          <a:p>
            <a:pPr marL="457200" indent="-457200" algn="just">
              <a:buFont typeface="Arial" panose="020B0604020202020204" pitchFamily="34" charset="0"/>
              <a:buChar char="•"/>
            </a:pPr>
            <a:endParaRPr lang="en-GB" sz="2800" dirty="0"/>
          </a:p>
          <a:p>
            <a:pPr marL="457200" indent="-457200" algn="just">
              <a:buFont typeface="Arial" panose="020B0604020202020204" pitchFamily="34" charset="0"/>
              <a:buChar char="•"/>
            </a:pPr>
            <a:r>
              <a:rPr lang="en-GB" sz="2800" dirty="0" smtClean="0"/>
              <a:t>McLennan et al. 2015:</a:t>
            </a:r>
          </a:p>
          <a:p>
            <a:pPr marL="457200" indent="-457200" algn="just">
              <a:buFont typeface="Arial" panose="020B0604020202020204" pitchFamily="34" charset="0"/>
              <a:buChar char="•"/>
            </a:pPr>
            <a:r>
              <a:rPr lang="en-GB" sz="2800" dirty="0"/>
              <a:t>I</a:t>
            </a:r>
            <a:r>
              <a:rPr lang="en-GB" sz="2800" dirty="0" smtClean="0"/>
              <a:t>ndividual </a:t>
            </a:r>
            <a:r>
              <a:rPr lang="en-GB" sz="2800" dirty="0"/>
              <a:t>departments/hospitals culture may be the more important </a:t>
            </a:r>
            <a:r>
              <a:rPr lang="en-GB" sz="2800" dirty="0" smtClean="0"/>
              <a:t>factor. </a:t>
            </a:r>
            <a:endParaRPr lang="en-US" sz="2800" dirty="0"/>
          </a:p>
        </p:txBody>
      </p:sp>
    </p:spTree>
    <p:extLst>
      <p:ext uri="{BB962C8B-B14F-4D97-AF65-F5344CB8AC3E}">
        <p14:creationId xmlns:p14="http://schemas.microsoft.com/office/powerpoint/2010/main" val="211115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30" y="403448"/>
            <a:ext cx="8640540" cy="649288"/>
          </a:xfrm>
        </p:spPr>
        <p:txBody>
          <a:bodyPr/>
          <a:lstStyle/>
          <a:p>
            <a:r>
              <a:rPr lang="en-US" b="1" dirty="0"/>
              <a:t>3.</a:t>
            </a:r>
            <a:r>
              <a:rPr lang="en-GB" b="1" dirty="0"/>
              <a:t> Importance of Culture and Training </a:t>
            </a:r>
            <a:endParaRPr lang="en-US" b="1" dirty="0"/>
          </a:p>
        </p:txBody>
      </p:sp>
      <p:sp>
        <p:nvSpPr>
          <p:cNvPr id="5" name="TextBox 4"/>
          <p:cNvSpPr txBox="1"/>
          <p:nvPr/>
        </p:nvSpPr>
        <p:spPr>
          <a:xfrm>
            <a:off x="395536" y="1196752"/>
            <a:ext cx="8352928" cy="3108543"/>
          </a:xfrm>
          <a:prstGeom prst="rect">
            <a:avLst/>
          </a:prstGeom>
          <a:noFill/>
        </p:spPr>
        <p:txBody>
          <a:bodyPr wrap="square" rtlCol="0">
            <a:spAutoFit/>
          </a:bodyPr>
          <a:lstStyle/>
          <a:p>
            <a:pPr algn="just"/>
            <a:r>
              <a:rPr lang="de-DE" sz="2800" b="1" dirty="0" err="1"/>
              <a:t>Polices</a:t>
            </a:r>
            <a:r>
              <a:rPr lang="de-DE" sz="2800" b="1" dirty="0"/>
              <a:t> </a:t>
            </a:r>
            <a:r>
              <a:rPr lang="de-DE" sz="2800" b="1" dirty="0" err="1"/>
              <a:t>and</a:t>
            </a:r>
            <a:r>
              <a:rPr lang="de-DE" sz="2800" b="1" dirty="0"/>
              <a:t> </a:t>
            </a:r>
            <a:r>
              <a:rPr lang="de-DE" sz="2800" b="1" dirty="0" err="1" smtClean="0"/>
              <a:t>training</a:t>
            </a:r>
            <a:endParaRPr lang="de-DE" sz="2800" b="1" dirty="0" smtClean="0"/>
          </a:p>
          <a:p>
            <a:pPr marL="457200" indent="-457200" algn="just">
              <a:buFont typeface="Arial" panose="020B0604020202020204" pitchFamily="34" charset="0"/>
              <a:buChar char="•"/>
            </a:pPr>
            <a:r>
              <a:rPr lang="en-GB" sz="2800" dirty="0"/>
              <a:t>International research has found that state and health organisations error disclosure policies, along with the increase of specially trained staff, have been one of the driving forces behind the increased disclosure of errors (</a:t>
            </a:r>
            <a:r>
              <a:rPr lang="en-GB" sz="2800" dirty="0" err="1"/>
              <a:t>Iedema</a:t>
            </a:r>
            <a:r>
              <a:rPr lang="en-GB" sz="2800" dirty="0"/>
              <a:t> et al., </a:t>
            </a:r>
            <a:r>
              <a:rPr lang="en-GB" sz="2800" dirty="0" smtClean="0"/>
              <a:t>2008)</a:t>
            </a:r>
            <a:endParaRPr lang="de-DE" sz="2800" dirty="0" smtClean="0"/>
          </a:p>
        </p:txBody>
      </p:sp>
    </p:spTree>
    <p:extLst>
      <p:ext uri="{BB962C8B-B14F-4D97-AF65-F5344CB8AC3E}">
        <p14:creationId xmlns:p14="http://schemas.microsoft.com/office/powerpoint/2010/main" val="2335313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943" y="187424"/>
            <a:ext cx="2808114" cy="649288"/>
          </a:xfrm>
        </p:spPr>
        <p:txBody>
          <a:bodyPr/>
          <a:lstStyle/>
          <a:p>
            <a:r>
              <a:rPr lang="de-CH" sz="4000" b="1" dirty="0" smtClean="0"/>
              <a:t>Overview</a:t>
            </a:r>
            <a:endParaRPr lang="en-US" sz="4000" b="1" dirty="0"/>
          </a:p>
        </p:txBody>
      </p:sp>
      <p:sp>
        <p:nvSpPr>
          <p:cNvPr id="3" name="Content Placeholder 2"/>
          <p:cNvSpPr>
            <a:spLocks noGrp="1"/>
          </p:cNvSpPr>
          <p:nvPr>
            <p:ph idx="1"/>
          </p:nvPr>
        </p:nvSpPr>
        <p:spPr>
          <a:xfrm>
            <a:off x="559800" y="1124744"/>
            <a:ext cx="8024401" cy="864096"/>
          </a:xfrm>
        </p:spPr>
        <p:txBody>
          <a:bodyPr/>
          <a:lstStyle/>
          <a:p>
            <a:pPr marL="0" lvl="0" indent="0"/>
            <a:r>
              <a:rPr lang="en-GB" sz="2800" dirty="0"/>
              <a:t>T</a:t>
            </a:r>
            <a:r>
              <a:rPr lang="en-GB" sz="2800" dirty="0" smtClean="0"/>
              <a:t>oo </a:t>
            </a:r>
            <a:r>
              <a:rPr lang="en-GB" sz="2800" dirty="0"/>
              <a:t>much focus has been put on the role of the law as a barrier to error </a:t>
            </a:r>
            <a:r>
              <a:rPr lang="en-GB" sz="2800" dirty="0" smtClean="0"/>
              <a:t>disclosure: </a:t>
            </a:r>
          </a:p>
          <a:p>
            <a:pPr marL="0" lvl="0" indent="0"/>
            <a:endParaRPr lang="en-US" sz="2800" b="1" dirty="0" smtClean="0"/>
          </a:p>
          <a:p>
            <a:pPr marL="514350" lvl="0" indent="-514350">
              <a:buFont typeface="+mj-lt"/>
              <a:buAutoNum type="arabicPeriod"/>
            </a:pPr>
            <a:r>
              <a:rPr lang="en-US" sz="2800" dirty="0" smtClean="0"/>
              <a:t>Legal </a:t>
            </a:r>
            <a:r>
              <a:rPr lang="en-US" sz="2800" dirty="0"/>
              <a:t>environment </a:t>
            </a:r>
            <a:r>
              <a:rPr lang="en-US" sz="2800" dirty="0" smtClean="0"/>
              <a:t>has </a:t>
            </a:r>
            <a:r>
              <a:rPr lang="en-US" sz="2800" dirty="0"/>
              <a:t>a </a:t>
            </a:r>
            <a:r>
              <a:rPr lang="en-US" sz="2800" dirty="0" smtClean="0"/>
              <a:t>more limited </a:t>
            </a:r>
            <a:r>
              <a:rPr lang="en-US" sz="2800" dirty="0"/>
              <a:t>impact on </a:t>
            </a:r>
            <a:r>
              <a:rPr lang="en-US" sz="2800" dirty="0" smtClean="0"/>
              <a:t>error disclosure </a:t>
            </a:r>
            <a:r>
              <a:rPr lang="en-US" sz="2800" dirty="0"/>
              <a:t>attitudes and practices </a:t>
            </a:r>
            <a:r>
              <a:rPr lang="en-US" sz="2800" dirty="0" smtClean="0"/>
              <a:t>than </a:t>
            </a:r>
            <a:r>
              <a:rPr lang="en-US" sz="2800" dirty="0"/>
              <a:t>often believed.</a:t>
            </a:r>
          </a:p>
          <a:p>
            <a:pPr marL="514350" lvl="0" indent="-514350">
              <a:buFont typeface="+mj-lt"/>
              <a:buAutoNum type="arabicPeriod"/>
            </a:pPr>
            <a:r>
              <a:rPr lang="en-US" sz="2800" dirty="0" smtClean="0"/>
              <a:t>Changing </a:t>
            </a:r>
            <a:r>
              <a:rPr lang="en-US" sz="2800" dirty="0"/>
              <a:t>in the law is neither sufficient nor necessary to improve error disclosure practices.</a:t>
            </a:r>
          </a:p>
          <a:p>
            <a:pPr marL="514350" lvl="0" indent="-514350">
              <a:buFont typeface="+mj-lt"/>
              <a:buAutoNum type="arabicPeriod"/>
            </a:pPr>
            <a:r>
              <a:rPr lang="en-US" sz="2800" dirty="0" smtClean="0"/>
              <a:t>More </a:t>
            </a:r>
            <a:r>
              <a:rPr lang="en-US" sz="2800" dirty="0"/>
              <a:t>important barriers to error </a:t>
            </a:r>
            <a:r>
              <a:rPr lang="en-US" sz="2800" dirty="0" smtClean="0"/>
              <a:t>disclosure. </a:t>
            </a:r>
            <a:endParaRPr lang="en-US" sz="2800" dirty="0"/>
          </a:p>
        </p:txBody>
      </p:sp>
    </p:spTree>
    <p:extLst>
      <p:ext uri="{BB962C8B-B14F-4D97-AF65-F5344CB8AC3E}">
        <p14:creationId xmlns:p14="http://schemas.microsoft.com/office/powerpoint/2010/main" val="197817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332656"/>
            <a:ext cx="7920038" cy="649288"/>
          </a:xfrm>
        </p:spPr>
        <p:txBody>
          <a:bodyPr/>
          <a:lstStyle/>
          <a:p>
            <a:pPr algn="ctr"/>
            <a:r>
              <a:rPr lang="en-US" b="1" dirty="0"/>
              <a:t>1. The Law´s Influence on Error Disclosure Attitudes and Practices</a:t>
            </a:r>
          </a:p>
        </p:txBody>
      </p:sp>
      <p:sp>
        <p:nvSpPr>
          <p:cNvPr id="5" name="TextBox 4"/>
          <p:cNvSpPr txBox="1"/>
          <p:nvPr/>
        </p:nvSpPr>
        <p:spPr>
          <a:xfrm>
            <a:off x="395536" y="1268760"/>
            <a:ext cx="8352928" cy="5201424"/>
          </a:xfrm>
          <a:prstGeom prst="rect">
            <a:avLst/>
          </a:prstGeom>
          <a:noFill/>
        </p:spPr>
        <p:txBody>
          <a:bodyPr wrap="square" rtlCol="0">
            <a:spAutoFit/>
          </a:bodyPr>
          <a:lstStyle/>
          <a:p>
            <a:pPr algn="just"/>
            <a:r>
              <a:rPr lang="de-DE" sz="2800" b="1" dirty="0" smtClean="0">
                <a:latin typeface="+mj-lt"/>
                <a:cs typeface="Times New Roman" panose="02020603050405020304" pitchFamily="18" charset="0"/>
              </a:rPr>
              <a:t>Gallagher et al. 2006: Survey </a:t>
            </a:r>
            <a:r>
              <a:rPr lang="en-US" sz="2800" b="1" dirty="0" smtClean="0">
                <a:latin typeface="+mj-lt"/>
                <a:cs typeface="Times New Roman" panose="02020603050405020304" pitchFamily="18" charset="0"/>
              </a:rPr>
              <a:t>2637 </a:t>
            </a:r>
            <a:r>
              <a:rPr lang="en-US" sz="2800" b="1" dirty="0">
                <a:latin typeface="+mj-lt"/>
                <a:cs typeface="Times New Roman" panose="02020603050405020304" pitchFamily="18" charset="0"/>
              </a:rPr>
              <a:t>physicians in the United States and </a:t>
            </a:r>
            <a:r>
              <a:rPr lang="en-US" sz="2800" b="1" dirty="0" smtClean="0">
                <a:latin typeface="+mj-lt"/>
                <a:cs typeface="Times New Roman" panose="02020603050405020304" pitchFamily="18" charset="0"/>
              </a:rPr>
              <a:t>Canada</a:t>
            </a:r>
          </a:p>
          <a:p>
            <a:pPr algn="just"/>
            <a:endParaRPr lang="en-US" sz="2800" b="1" dirty="0" smtClean="0">
              <a:latin typeface="+mj-lt"/>
              <a:cs typeface="Times New Roman" panose="02020603050405020304" pitchFamily="18" charset="0"/>
            </a:endParaRPr>
          </a:p>
          <a:p>
            <a:pPr marL="342900" indent="-342900" algn="just">
              <a:buFont typeface="Arial" panose="020B0604020202020204" pitchFamily="34" charset="0"/>
              <a:buChar char="•"/>
            </a:pPr>
            <a:r>
              <a:rPr lang="en-US" sz="2800" dirty="0" smtClean="0">
                <a:latin typeface="+mj-lt"/>
                <a:cs typeface="Times New Roman" panose="02020603050405020304" pitchFamily="18" charset="0"/>
              </a:rPr>
              <a:t>Error </a:t>
            </a:r>
            <a:r>
              <a:rPr lang="en-US" sz="2800" dirty="0">
                <a:latin typeface="+mj-lt"/>
                <a:cs typeface="Times New Roman" panose="02020603050405020304" pitchFamily="18" charset="0"/>
              </a:rPr>
              <a:t>disclosure attitudes and </a:t>
            </a:r>
            <a:r>
              <a:rPr lang="en-US" sz="2800" dirty="0" smtClean="0">
                <a:latin typeface="+mj-lt"/>
                <a:cs typeface="Times New Roman" panose="02020603050405020304" pitchFamily="18" charset="0"/>
              </a:rPr>
              <a:t>practices similar </a:t>
            </a:r>
            <a:r>
              <a:rPr lang="en-US" sz="2800" dirty="0">
                <a:latin typeface="+mj-lt"/>
                <a:cs typeface="Times New Roman" panose="02020603050405020304" pitchFamily="18" charset="0"/>
              </a:rPr>
              <a:t>despite very different malpractice </a:t>
            </a:r>
            <a:r>
              <a:rPr lang="en-US" sz="2800" dirty="0" smtClean="0">
                <a:latin typeface="+mj-lt"/>
                <a:cs typeface="Times New Roman" panose="02020603050405020304" pitchFamily="18" charset="0"/>
              </a:rPr>
              <a:t>environments.</a:t>
            </a:r>
          </a:p>
          <a:p>
            <a:pPr marL="342900" indent="-342900" algn="just">
              <a:buFont typeface="Arial" panose="020B0604020202020204" pitchFamily="34" charset="0"/>
              <a:buChar char="•"/>
            </a:pPr>
            <a:endParaRPr lang="en-US" sz="2800" dirty="0">
              <a:latin typeface="+mj-lt"/>
              <a:cs typeface="Times New Roman" panose="02020603050405020304" pitchFamily="18" charset="0"/>
            </a:endParaRPr>
          </a:p>
          <a:p>
            <a:pPr marL="342900" indent="-342900" algn="just">
              <a:buFont typeface="Arial" panose="020B0604020202020204" pitchFamily="34" charset="0"/>
              <a:buChar char="•"/>
            </a:pPr>
            <a:r>
              <a:rPr lang="en-GB" sz="2800" dirty="0" smtClean="0">
                <a:latin typeface="+mj-lt"/>
              </a:rPr>
              <a:t>Estimate </a:t>
            </a:r>
            <a:r>
              <a:rPr lang="en-GB" sz="2800" dirty="0">
                <a:latin typeface="+mj-lt"/>
              </a:rPr>
              <a:t>of the probability of being sued did not affect their beliefs about error disclosure. </a:t>
            </a:r>
            <a:endParaRPr lang="en-GB" sz="2800" dirty="0" smtClean="0">
              <a:latin typeface="+mj-lt"/>
            </a:endParaRPr>
          </a:p>
          <a:p>
            <a:pPr marL="342900" indent="-342900" algn="just">
              <a:buFont typeface="Arial" panose="020B0604020202020204" pitchFamily="34" charset="0"/>
              <a:buChar char="•"/>
            </a:pPr>
            <a:endParaRPr lang="en-GB" sz="2800" dirty="0" smtClean="0">
              <a:latin typeface="+mj-lt"/>
            </a:endParaRPr>
          </a:p>
          <a:p>
            <a:pPr marL="342900" indent="-342900" algn="just">
              <a:buFont typeface="Arial" panose="020B0604020202020204" pitchFamily="34" charset="0"/>
              <a:buChar char="•"/>
            </a:pPr>
            <a:r>
              <a:rPr lang="en-GB" sz="2800" dirty="0" smtClean="0">
                <a:latin typeface="+mj-lt"/>
              </a:rPr>
              <a:t>66</a:t>
            </a:r>
            <a:r>
              <a:rPr lang="en-GB" sz="2800" dirty="0">
                <a:latin typeface="+mj-lt"/>
              </a:rPr>
              <a:t>% </a:t>
            </a:r>
            <a:r>
              <a:rPr lang="en-GB" sz="2800" dirty="0" smtClean="0">
                <a:latin typeface="+mj-lt"/>
              </a:rPr>
              <a:t>agreed </a:t>
            </a:r>
            <a:r>
              <a:rPr lang="en-GB" sz="2800" dirty="0">
                <a:latin typeface="+mj-lt"/>
              </a:rPr>
              <a:t>that disclosing serious errors made lawsuits </a:t>
            </a:r>
            <a:r>
              <a:rPr lang="en-GB" sz="2800" b="1" i="1" dirty="0">
                <a:latin typeface="+mj-lt"/>
              </a:rPr>
              <a:t>less</a:t>
            </a:r>
            <a:r>
              <a:rPr lang="en-GB" sz="2800" dirty="0">
                <a:latin typeface="+mj-lt"/>
              </a:rPr>
              <a:t> likely. </a:t>
            </a:r>
            <a:endParaRPr lang="en-US" sz="2800" dirty="0">
              <a:latin typeface="+mj-lt"/>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77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332656"/>
            <a:ext cx="7920038" cy="649288"/>
          </a:xfrm>
        </p:spPr>
        <p:txBody>
          <a:bodyPr/>
          <a:lstStyle/>
          <a:p>
            <a:pPr algn="ctr"/>
            <a:r>
              <a:rPr lang="en-US" b="1" dirty="0"/>
              <a:t>1. The Law´s Influence on Error Disclosure Attitudes and Practices</a:t>
            </a:r>
          </a:p>
        </p:txBody>
      </p:sp>
      <p:sp>
        <p:nvSpPr>
          <p:cNvPr id="5" name="TextBox 4"/>
          <p:cNvSpPr txBox="1"/>
          <p:nvPr/>
        </p:nvSpPr>
        <p:spPr>
          <a:xfrm>
            <a:off x="395536" y="1268760"/>
            <a:ext cx="8352928" cy="5201424"/>
          </a:xfrm>
          <a:prstGeom prst="rect">
            <a:avLst/>
          </a:prstGeom>
          <a:noFill/>
        </p:spPr>
        <p:txBody>
          <a:bodyPr wrap="square" rtlCol="0">
            <a:spAutoFit/>
          </a:bodyPr>
          <a:lstStyle/>
          <a:p>
            <a:pPr algn="just"/>
            <a:r>
              <a:rPr lang="de-DE" sz="2800" b="1" dirty="0" smtClean="0">
                <a:latin typeface="+mj-lt"/>
                <a:cs typeface="Times New Roman" panose="02020603050405020304" pitchFamily="18" charset="0"/>
              </a:rPr>
              <a:t>McLennan et al. 2015: Survey </a:t>
            </a:r>
            <a:r>
              <a:rPr lang="en-US" sz="2800" b="1" dirty="0" smtClean="0">
                <a:latin typeface="+mj-lt"/>
                <a:cs typeface="Times New Roman" panose="02020603050405020304" pitchFamily="18" charset="0"/>
              </a:rPr>
              <a:t>281 </a:t>
            </a:r>
            <a:r>
              <a:rPr lang="en-US" sz="2800" b="1" dirty="0">
                <a:latin typeface="+mj-lt"/>
                <a:cs typeface="Times New Roman" panose="02020603050405020304" pitchFamily="18" charset="0"/>
              </a:rPr>
              <a:t>Swiss </a:t>
            </a:r>
            <a:r>
              <a:rPr lang="en-US" sz="2800" b="1" dirty="0" err="1" smtClean="0">
                <a:latin typeface="+mj-lt"/>
                <a:cs typeface="Times New Roman" panose="02020603050405020304" pitchFamily="18" charset="0"/>
              </a:rPr>
              <a:t>anaesthesiologists</a:t>
            </a:r>
            <a:endParaRPr lang="en-US" sz="2800" b="1" dirty="0" smtClean="0">
              <a:latin typeface="+mj-lt"/>
              <a:cs typeface="Times New Roman" panose="02020603050405020304" pitchFamily="18" charset="0"/>
            </a:endParaRPr>
          </a:p>
          <a:p>
            <a:pPr marL="457200" indent="-457200">
              <a:buFont typeface="Arial" panose="020B0604020202020204" pitchFamily="34" charset="0"/>
              <a:buChar char="•"/>
            </a:pPr>
            <a:r>
              <a:rPr lang="en-GB" sz="2800" dirty="0" smtClean="0"/>
              <a:t>Malpractice attitudes did not affect willingness </a:t>
            </a:r>
            <a:r>
              <a:rPr lang="en-GB" sz="2800" dirty="0"/>
              <a:t>to </a:t>
            </a:r>
            <a:r>
              <a:rPr lang="en-GB" sz="2800" dirty="0" smtClean="0"/>
              <a:t>disclose </a:t>
            </a:r>
            <a:r>
              <a:rPr lang="en-GB" sz="2800" dirty="0"/>
              <a:t>serious errors. </a:t>
            </a:r>
            <a:endParaRPr lang="en-GB" sz="2800" dirty="0" smtClean="0"/>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59</a:t>
            </a:r>
            <a:r>
              <a:rPr lang="en-GB" sz="2800" dirty="0"/>
              <a:t>% </a:t>
            </a:r>
            <a:r>
              <a:rPr lang="en-GB" sz="2800" dirty="0" smtClean="0"/>
              <a:t>thought </a:t>
            </a:r>
            <a:r>
              <a:rPr lang="en-GB" sz="2800" dirty="0"/>
              <a:t>that it was somewhat likely or likely that they would receive a malpractice complaint within the next </a:t>
            </a:r>
            <a:r>
              <a:rPr lang="en-GB" sz="2800" dirty="0" smtClean="0"/>
              <a:t>year</a:t>
            </a:r>
            <a:endParaRPr lang="en-GB" sz="2800" dirty="0"/>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71</a:t>
            </a:r>
            <a:r>
              <a:rPr lang="en-GB" sz="2800" dirty="0"/>
              <a:t>% agreed that disclosing serious errors made </a:t>
            </a:r>
            <a:r>
              <a:rPr lang="en-GB" sz="2800" dirty="0" smtClean="0"/>
              <a:t>complaints </a:t>
            </a:r>
            <a:r>
              <a:rPr lang="en-GB" sz="2800" b="1" i="1" dirty="0"/>
              <a:t>less</a:t>
            </a:r>
            <a:r>
              <a:rPr lang="en-GB" sz="2800" dirty="0"/>
              <a:t> </a:t>
            </a:r>
            <a:r>
              <a:rPr lang="en-GB" sz="2800" dirty="0" smtClean="0"/>
              <a:t>likely.</a:t>
            </a:r>
            <a:endParaRPr lang="en-US" sz="2800" dirty="0"/>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542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332656"/>
            <a:ext cx="7920038" cy="649288"/>
          </a:xfrm>
        </p:spPr>
        <p:txBody>
          <a:bodyPr/>
          <a:lstStyle/>
          <a:p>
            <a:pPr algn="ctr"/>
            <a:r>
              <a:rPr lang="en-GB" b="1" dirty="0"/>
              <a:t>2. Changing the Law: Not Sufficient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268760"/>
            <a:ext cx="7488832" cy="4680521"/>
          </a:xfrm>
        </p:spPr>
      </p:pic>
    </p:spTree>
    <p:extLst>
      <p:ext uri="{BB962C8B-B14F-4D97-AF65-F5344CB8AC3E}">
        <p14:creationId xmlns:p14="http://schemas.microsoft.com/office/powerpoint/2010/main" val="2845805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332656"/>
            <a:ext cx="7920038" cy="649288"/>
          </a:xfrm>
        </p:spPr>
        <p:txBody>
          <a:bodyPr/>
          <a:lstStyle/>
          <a:p>
            <a:pPr algn="ctr"/>
            <a:r>
              <a:rPr lang="en-GB" b="1" dirty="0"/>
              <a:t>2. Changing the Law: Not Sufficient </a:t>
            </a:r>
            <a:endParaRPr lang="en-US" b="1"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41596" y="1412776"/>
            <a:ext cx="8260808" cy="465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98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332656"/>
            <a:ext cx="7920038" cy="649288"/>
          </a:xfrm>
        </p:spPr>
        <p:txBody>
          <a:bodyPr/>
          <a:lstStyle/>
          <a:p>
            <a:pPr algn="ctr"/>
            <a:r>
              <a:rPr lang="en-GB" b="1" dirty="0"/>
              <a:t>2. Changing the </a:t>
            </a:r>
            <a:r>
              <a:rPr lang="en-GB" b="1" dirty="0" smtClean="0"/>
              <a:t>Law: Not </a:t>
            </a:r>
            <a:r>
              <a:rPr lang="en-GB" b="1" dirty="0"/>
              <a:t>Sufficient </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68760"/>
            <a:ext cx="3960440" cy="3474386"/>
          </a:xfrm>
          <a:prstGeom prst="rect">
            <a:avLst/>
          </a:prstGeom>
        </p:spPr>
      </p:pic>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93672" y="2924944"/>
            <a:ext cx="4914832" cy="3096344"/>
          </a:xfrm>
        </p:spPr>
      </p:pic>
    </p:spTree>
    <p:extLst>
      <p:ext uri="{BB962C8B-B14F-4D97-AF65-F5344CB8AC3E}">
        <p14:creationId xmlns:p14="http://schemas.microsoft.com/office/powerpoint/2010/main" val="4270990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1" y="403448"/>
            <a:ext cx="7920038" cy="649288"/>
          </a:xfrm>
        </p:spPr>
        <p:txBody>
          <a:bodyPr/>
          <a:lstStyle/>
          <a:p>
            <a:pPr algn="ctr"/>
            <a:r>
              <a:rPr lang="en-GB" b="1" dirty="0"/>
              <a:t>2. Changing the </a:t>
            </a:r>
            <a:r>
              <a:rPr lang="en-GB" b="1" dirty="0" smtClean="0"/>
              <a:t>Law: Not Sufficient </a:t>
            </a:r>
            <a:endParaRPr lang="en-US" b="1" dirty="0"/>
          </a:p>
        </p:txBody>
      </p:sp>
      <p:sp>
        <p:nvSpPr>
          <p:cNvPr id="5" name="TextBox 4"/>
          <p:cNvSpPr txBox="1"/>
          <p:nvPr/>
        </p:nvSpPr>
        <p:spPr>
          <a:xfrm>
            <a:off x="395536" y="2200796"/>
            <a:ext cx="8352928" cy="2677656"/>
          </a:xfrm>
          <a:prstGeom prst="rect">
            <a:avLst/>
          </a:prstGeom>
          <a:noFill/>
        </p:spPr>
        <p:txBody>
          <a:bodyPr wrap="square" rtlCol="0">
            <a:spAutoFit/>
          </a:bodyPr>
          <a:lstStyle/>
          <a:p>
            <a:pPr algn="just"/>
            <a:r>
              <a:rPr lang="en-GB" sz="2800" dirty="0" smtClean="0"/>
              <a:t>“</a:t>
            </a:r>
            <a:r>
              <a:rPr lang="en-GB" sz="2800" dirty="0"/>
              <a:t>Nevertheless, cultural barriers to openness and honesty persist—the availability of no-fault compensation removes the risk for litigation, but providers remain fearful of the potential for adverse publicity, disciplinary processes, and reputational damage after disclosure.” (Wu et al., 2014, p. 3</a:t>
            </a:r>
            <a:r>
              <a:rPr lang="en-GB" sz="2800" dirty="0" smtClean="0"/>
              <a:t>)</a:t>
            </a:r>
            <a:endParaRPr lang="en-US" sz="2800" dirty="0"/>
          </a:p>
        </p:txBody>
      </p:sp>
    </p:spTree>
    <p:extLst>
      <p:ext uri="{BB962C8B-B14F-4D97-AF65-F5344CB8AC3E}">
        <p14:creationId xmlns:p14="http://schemas.microsoft.com/office/powerpoint/2010/main" val="3138749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80" y="403448"/>
            <a:ext cx="8136483" cy="649288"/>
          </a:xfrm>
        </p:spPr>
        <p:txBody>
          <a:bodyPr/>
          <a:lstStyle/>
          <a:p>
            <a:pPr algn="ctr"/>
            <a:r>
              <a:rPr lang="en-GB" b="1" dirty="0"/>
              <a:t>2. Changing the </a:t>
            </a:r>
            <a:r>
              <a:rPr lang="en-GB" b="1" dirty="0" smtClean="0"/>
              <a:t>Law: Not Necessary </a:t>
            </a:r>
            <a:endParaRPr lang="en-US" b="1" dirty="0"/>
          </a:p>
        </p:txBody>
      </p:sp>
      <p:sp>
        <p:nvSpPr>
          <p:cNvPr id="5" name="TextBox 4"/>
          <p:cNvSpPr txBox="1"/>
          <p:nvPr/>
        </p:nvSpPr>
        <p:spPr>
          <a:xfrm>
            <a:off x="395536" y="1628800"/>
            <a:ext cx="8352928" cy="2677656"/>
          </a:xfrm>
          <a:prstGeom prst="rect">
            <a:avLst/>
          </a:prstGeom>
          <a:noFill/>
        </p:spPr>
        <p:txBody>
          <a:bodyPr wrap="square" rtlCol="0">
            <a:spAutoFit/>
          </a:bodyPr>
          <a:lstStyle/>
          <a:p>
            <a:pPr marL="457200" indent="-457200" algn="just">
              <a:buFont typeface="Arial" panose="020B0604020202020204" pitchFamily="34" charset="0"/>
              <a:buChar char="•"/>
            </a:pPr>
            <a:r>
              <a:rPr lang="en-GB" sz="2800" dirty="0"/>
              <a:t>L</a:t>
            </a:r>
            <a:r>
              <a:rPr lang="en-GB" sz="2800" dirty="0" smtClean="0"/>
              <a:t>aw </a:t>
            </a:r>
            <a:r>
              <a:rPr lang="en-GB" sz="2800" dirty="0"/>
              <a:t>reform </a:t>
            </a:r>
            <a:r>
              <a:rPr lang="en-GB" sz="2800" dirty="0" smtClean="0"/>
              <a:t>not sufficient but necessary? </a:t>
            </a:r>
          </a:p>
          <a:p>
            <a:pPr marL="457200" indent="-457200" algn="just">
              <a:buFont typeface="Arial" panose="020B0604020202020204" pitchFamily="34" charset="0"/>
              <a:buChar char="•"/>
            </a:pPr>
            <a:endParaRPr lang="en-GB" sz="2800" dirty="0" smtClean="0"/>
          </a:p>
          <a:p>
            <a:pPr marL="457200" indent="-457200" algn="just">
              <a:buFont typeface="Arial" panose="020B0604020202020204" pitchFamily="34" charset="0"/>
              <a:buChar char="•"/>
            </a:pPr>
            <a:r>
              <a:rPr lang="en-GB" sz="2800" dirty="0"/>
              <a:t>Some of the most successful disclosure and apology </a:t>
            </a:r>
            <a:r>
              <a:rPr lang="en-GB" sz="2800" dirty="0" smtClean="0"/>
              <a:t>programs have did </a:t>
            </a:r>
            <a:r>
              <a:rPr lang="en-GB" sz="2800" dirty="0"/>
              <a:t>not required any law reform to achieve these results. </a:t>
            </a:r>
            <a:endParaRPr lang="en-US" sz="2800" dirty="0"/>
          </a:p>
          <a:p>
            <a:pPr algn="just"/>
            <a:r>
              <a:rPr lang="en-GB" sz="2800" dirty="0" smtClean="0"/>
              <a:t> </a:t>
            </a:r>
            <a:endParaRPr lang="en-US" sz="2800" dirty="0"/>
          </a:p>
        </p:txBody>
      </p:sp>
    </p:spTree>
    <p:extLst>
      <p:ext uri="{BB962C8B-B14F-4D97-AF65-F5344CB8AC3E}">
        <p14:creationId xmlns:p14="http://schemas.microsoft.com/office/powerpoint/2010/main" val="89098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 fur Prasentationen im MHH-Layout">
  <a:themeElements>
    <a:clrScheme name="1_Standarddesign 1">
      <a:dk1>
        <a:srgbClr val="000000"/>
      </a:dk1>
      <a:lt1>
        <a:srgbClr val="FFFFFF"/>
      </a:lt1>
      <a:dk2>
        <a:srgbClr val="000000"/>
      </a:dk2>
      <a:lt2>
        <a:srgbClr val="808080"/>
      </a:lt2>
      <a:accent1>
        <a:srgbClr val="786E64"/>
      </a:accent1>
      <a:accent2>
        <a:srgbClr val="F03C14"/>
      </a:accent2>
      <a:accent3>
        <a:srgbClr val="FFFFFF"/>
      </a:accent3>
      <a:accent4>
        <a:srgbClr val="000000"/>
      </a:accent4>
      <a:accent5>
        <a:srgbClr val="BEBAB8"/>
      </a:accent5>
      <a:accent6>
        <a:srgbClr val="D93511"/>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1_Standarddesign 1">
        <a:dk1>
          <a:srgbClr val="000000"/>
        </a:dk1>
        <a:lt1>
          <a:srgbClr val="FFFFFF"/>
        </a:lt1>
        <a:dk2>
          <a:srgbClr val="000000"/>
        </a:dk2>
        <a:lt2>
          <a:srgbClr val="808080"/>
        </a:lt2>
        <a:accent1>
          <a:srgbClr val="786E64"/>
        </a:accent1>
        <a:accent2>
          <a:srgbClr val="F03C14"/>
        </a:accent2>
        <a:accent3>
          <a:srgbClr val="FFFFFF"/>
        </a:accent3>
        <a:accent4>
          <a:srgbClr val="000000"/>
        </a:accent4>
        <a:accent5>
          <a:srgbClr val="BEBAB8"/>
        </a:accent5>
        <a:accent6>
          <a:srgbClr val="D93511"/>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WHO presentation</Template>
  <TotalTime>1</TotalTime>
  <Words>531</Words>
  <Application>Microsoft Office PowerPoint</Application>
  <PresentationFormat>On-screen Show (4:3)</PresentationFormat>
  <Paragraphs>55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Vorlage fur Prasentationen im MHH-Layout</vt:lpstr>
      <vt:lpstr>The Law as a Barrier to Error Disclosure: A Misguided Focus? </vt:lpstr>
      <vt:lpstr>Overview</vt:lpstr>
      <vt:lpstr>1. The Law´s Influence on Error Disclosure Attitudes and Practices</vt:lpstr>
      <vt:lpstr>1. The Law´s Influence on Error Disclosure Attitudes and Practices</vt:lpstr>
      <vt:lpstr>2. Changing the Law: Not Sufficient </vt:lpstr>
      <vt:lpstr>2. Changing the Law: Not Sufficient </vt:lpstr>
      <vt:lpstr>2. Changing the Law: Not Sufficient </vt:lpstr>
      <vt:lpstr>2. Changing the Law: Not Sufficient </vt:lpstr>
      <vt:lpstr>2. Changing the Law: Not Necessary </vt:lpstr>
      <vt:lpstr>2. Changing the Law </vt:lpstr>
      <vt:lpstr>3. Importance of Culture and Training </vt:lpstr>
      <vt:lpstr>3. Importance of Culture and Training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prosecution to rehabilitation: New Zealand´s system for non-punitive action</dc:title>
  <dc:creator>Stuart Roger Mc Lennan</dc:creator>
  <cp:lastModifiedBy>Laarman, B.S.</cp:lastModifiedBy>
  <cp:revision>67</cp:revision>
  <dcterms:created xsi:type="dcterms:W3CDTF">2015-11-09T21:48:32Z</dcterms:created>
  <dcterms:modified xsi:type="dcterms:W3CDTF">2016-10-19T09:21:40Z</dcterms:modified>
</cp:coreProperties>
</file>