
<file path=[Content_Types].xml><?xml version="1.0" encoding="utf-8"?>
<Types xmlns="http://schemas.openxmlformats.org/package/2006/content-types">
  <Override PartName="/ppt/diagrams/layout2.xml" ContentType="application/vnd.openxmlformats-officedocument.drawingml.diagramLayout+xml"/>
  <Default Extension="rels" ContentType="application/vnd.openxmlformats-package.relationships+xml"/>
  <Override PartName="/ppt/slides/slide14.xml" ContentType="application/vnd.openxmlformats-officedocument.presentationml.slide+xml"/>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customXml/itemProps1.xml" ContentType="application/vnd.openxmlformats-officedocument.customXmlProperties+xml"/>
  <Override PartName="/ppt/slides/slide21.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diagrams/layout1.xml" ContentType="application/vnd.openxmlformats-officedocument.drawingml.diagramLayout+xml"/>
  <Override PartName="/docProps/custom.xml" ContentType="application/vnd.openxmlformats-officedocument.custom-properties+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7.xml" ContentType="application/vnd.openxmlformats-officedocument.presentationml.slide+xml"/>
  <Override PartName="/ppt/slides/slide20.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diagrams/data3.xml" ContentType="application/vnd.openxmlformats-officedocument.drawingml.diagramData+xml"/>
  <Default Extension="png" ContentType="image/png"/>
  <Override PartName="/ppt/slideLayouts/slideLayout4.xml" ContentType="application/vnd.openxmlformats-officedocument.presentationml.slideLayout+xml"/>
  <Override PartName="/ppt/notesSlides/notesSlide8.xml" ContentType="application/vnd.openxmlformats-officedocument.presentationml.notesSlide+xml"/>
  <Override PartName="/ppt/slides/slide12.xml" ContentType="application/vnd.openxmlformats-officedocument.presentationml.slide+xml"/>
  <Override PartName="/ppt/diagrams/quickStyle3.xml" ContentType="application/vnd.openxmlformats-officedocument.drawingml.diagramStyle+xml"/>
  <Override PartName="/ppt/presProps.xml" ContentType="application/vnd.openxmlformats-officedocument.presentationml.presProps+xml"/>
  <Override PartName="/ppt/notesSlides/notesSlide6.xml" ContentType="application/vnd.openxmlformats-officedocument.presentationml.notesSlide+xml"/>
  <Override PartName="/ppt/slides/slide26.xml" ContentType="application/vnd.openxmlformats-officedocument.presentationml.slide+xml"/>
  <Override PartName="/ppt/slideLayouts/slideLayout14.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diagrams/data2.xml" ContentType="application/vnd.openxmlformats-officedocument.drawingml.diagramData+xml"/>
  <Override PartName="/ppt/slideLayouts/slideLayout3.xml" ContentType="application/vnd.openxmlformats-officedocument.presentationml.slideLayout+xml"/>
  <Override PartName="/ppt/slides/slide11.xml" ContentType="application/vnd.openxmlformats-officedocument.presentationml.slide+xml"/>
  <Override PartName="/ppt/diagrams/quickStyle2.xml" ContentType="application/vnd.openxmlformats-officedocument.drawingml.diagramStyl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slides/slide10.xml" ContentType="application/vnd.openxmlformats-officedocument.presentationml.slide+xml"/>
  <Override PartName="/docProps/app.xml" ContentType="application/vnd.openxmlformats-officedocument.extended-properties+xml"/>
  <Override PartName="/ppt/diagrams/quickStyle1.xml" ContentType="application/vnd.openxmlformats-officedocument.drawingml.diagramStyle+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diagrams/drawing3.xml" ContentType="application/vnd.ms-office.drawingml.diagramDrawing+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Default Extension="jpeg" ContentType="image/jpeg"/>
  <Override PartName="/ppt/diagrams/colors3.xml" ContentType="application/vnd.openxmlformats-officedocument.drawingml.diagramColors+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diagrams/drawing2.xml" ContentType="application/vnd.ms-office.drawingml.diagramDrawing+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diagrams/layout3.xml" ContentType="application/vnd.openxmlformats-officedocument.drawingml.diagramLayout+xml"/>
  <Override PartName="/ppt/notesMasters/notesMaster1.xml" ContentType="application/vnd.openxmlformats-officedocument.presentationml.notesMaster+xml"/>
  <Override PartName="/ppt/slides/slide15.xml" ContentType="application/vnd.openxmlformats-officedocument.presentationml.slide+xml"/>
  <Override PartName="/ppt/diagrams/colors2.xml" ContentType="application/vnd.openxmlformats-officedocument.drawingml.diagramColors+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customXml/itemProps2.xml" ContentType="application/vnd.openxmlformats-officedocument.customXmlProperties+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Override PartName="/ppt/diagrams/drawing1.xml" ContentType="application/vnd.ms-office.drawingml.diagramDrawing+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3"/>
  </p:sldMasterIdLst>
  <p:notesMasterIdLst>
    <p:notesMasterId r:id="rId39"/>
  </p:notesMasterIdLst>
  <p:handoutMasterIdLst>
    <p:handoutMasterId r:id="rId40"/>
  </p:handoutMasterIdLst>
  <p:sldIdLst>
    <p:sldId id="263" r:id="rId4"/>
    <p:sldId id="278" r:id="rId5"/>
    <p:sldId id="268" r:id="rId6"/>
    <p:sldId id="306" r:id="rId7"/>
    <p:sldId id="292" r:id="rId8"/>
    <p:sldId id="293" r:id="rId9"/>
    <p:sldId id="294" r:id="rId10"/>
    <p:sldId id="295" r:id="rId11"/>
    <p:sldId id="296" r:id="rId12"/>
    <p:sldId id="297" r:id="rId13"/>
    <p:sldId id="298" r:id="rId14"/>
    <p:sldId id="301" r:id="rId15"/>
    <p:sldId id="302" r:id="rId16"/>
    <p:sldId id="303" r:id="rId17"/>
    <p:sldId id="304" r:id="rId18"/>
    <p:sldId id="305" r:id="rId19"/>
    <p:sldId id="273" r:id="rId20"/>
    <p:sldId id="325" r:id="rId21"/>
    <p:sldId id="309" r:id="rId22"/>
    <p:sldId id="316" r:id="rId23"/>
    <p:sldId id="326" r:id="rId24"/>
    <p:sldId id="274" r:id="rId25"/>
    <p:sldId id="311" r:id="rId26"/>
    <p:sldId id="314" r:id="rId27"/>
    <p:sldId id="321" r:id="rId28"/>
    <p:sldId id="323" r:id="rId29"/>
    <p:sldId id="307" r:id="rId30"/>
    <p:sldId id="328" r:id="rId31"/>
    <p:sldId id="315" r:id="rId32"/>
    <p:sldId id="308" r:id="rId33"/>
    <p:sldId id="318" r:id="rId34"/>
    <p:sldId id="319" r:id="rId35"/>
    <p:sldId id="327" r:id="rId36"/>
    <p:sldId id="320" r:id="rId37"/>
    <p:sldId id="275"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p14:section name="Untitled Section" id="{DB731AB8-5D00-C849-AF17-2CCD4BBF13E9}">
          <p14:sldIdLst>
            <p14:sldId id="263"/>
            <p14:sldId id="278"/>
            <p14:sldId id="268"/>
            <p14:sldId id="306"/>
            <p14:sldId id="292"/>
            <p14:sldId id="293"/>
            <p14:sldId id="294"/>
            <p14:sldId id="295"/>
            <p14:sldId id="296"/>
            <p14:sldId id="297"/>
            <p14:sldId id="298"/>
            <p14:sldId id="301"/>
            <p14:sldId id="302"/>
            <p14:sldId id="303"/>
            <p14:sldId id="304"/>
            <p14:sldId id="305"/>
            <p14:sldId id="273"/>
            <p14:sldId id="280"/>
            <p14:sldId id="309"/>
            <p14:sldId id="316"/>
            <p14:sldId id="274"/>
            <p14:sldId id="311"/>
            <p14:sldId id="314"/>
            <p14:sldId id="321"/>
            <p14:sldId id="323"/>
            <p14:sldId id="324"/>
            <p14:sldId id="307"/>
            <p14:sldId id="315"/>
            <p14:sldId id="308"/>
            <p14:sldId id="318"/>
            <p14:sldId id="319"/>
            <p14:sldId id="320"/>
            <p14:sldId id="317"/>
            <p14:sldId id="313"/>
            <p14:sldId id="275"/>
          </p14:sldIdLst>
        </p14:section>
      </p14:sectionLst>
    </p:ex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00B5E5"/>
    <a:srgbClr val="2E2D2C"/>
    <a:srgbClr val="00A4CC"/>
    <a:srgbClr val="59315F"/>
    <a:srgbClr val="C4BCB7"/>
    <a:srgbClr val="EEDC00"/>
    <a:srgbClr val="FF8200"/>
    <a:srgbClr val="0C4160"/>
    <a:srgbClr val="0099CC"/>
    <a:srgbClr val="3399CC"/>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1878" autoAdjust="0"/>
    <p:restoredTop sz="92231" autoAdjust="0"/>
  </p:normalViewPr>
  <p:slideViewPr>
    <p:cSldViewPr snapToGrid="0" snapToObjects="1">
      <p:cViewPr varScale="1">
        <p:scale>
          <a:sx n="92" d="100"/>
          <a:sy n="92" d="100"/>
        </p:scale>
        <p:origin x="-8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slideMaster" Target="slideMasters/slideMaster1.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00C98-156D-CA4A-8C78-44F3C7B8E0A0}" type="doc">
      <dgm:prSet loTypeId="urn:microsoft.com/office/officeart/2005/8/layout/chevron1" loCatId="process" qsTypeId="urn:microsoft.com/office/officeart/2005/8/quickstyle/simple4" qsCatId="simple" csTypeId="urn:microsoft.com/office/officeart/2005/8/colors/accent1_2" csCatId="accent1" phldr="1"/>
      <dgm:spPr/>
    </dgm:pt>
    <dgm:pt modelId="{271F2D6B-E96E-D14E-BF85-D15471484618}">
      <dgm:prSet phldrT="[Text]"/>
      <dgm:spPr/>
      <dgm:t>
        <a:bodyPr/>
        <a:lstStyle/>
        <a:p>
          <a:r>
            <a:rPr lang="en-US" b="1" dirty="0" smtClean="0"/>
            <a:t>Mid 2014 </a:t>
          </a:r>
          <a:r>
            <a:rPr lang="en-US" dirty="0" smtClean="0"/>
            <a:t>CCOPMM query</a:t>
          </a:r>
          <a:endParaRPr lang="en-US" dirty="0"/>
        </a:p>
      </dgm:t>
    </dgm:pt>
    <dgm:pt modelId="{2899F5A7-F3FF-2344-98A2-C9966A016AAF}" type="parTrans" cxnId="{E0ABF79A-4183-2149-9ED5-80FE4E23EDC0}">
      <dgm:prSet/>
      <dgm:spPr/>
      <dgm:t>
        <a:bodyPr/>
        <a:lstStyle/>
        <a:p>
          <a:endParaRPr lang="en-US"/>
        </a:p>
      </dgm:t>
    </dgm:pt>
    <dgm:pt modelId="{C8AA6478-986D-514C-B968-266CA3D01A3D}" type="sibTrans" cxnId="{E0ABF79A-4183-2149-9ED5-80FE4E23EDC0}">
      <dgm:prSet/>
      <dgm:spPr/>
      <dgm:t>
        <a:bodyPr/>
        <a:lstStyle/>
        <a:p>
          <a:endParaRPr lang="en-US"/>
        </a:p>
      </dgm:t>
    </dgm:pt>
    <dgm:pt modelId="{69849280-D3FF-AD44-A397-16BF7914E93B}">
      <dgm:prSet phldrT="[Text]"/>
      <dgm:spPr/>
      <dgm:t>
        <a:bodyPr/>
        <a:lstStyle/>
        <a:p>
          <a:r>
            <a:rPr lang="en-US" dirty="0" err="1" smtClean="0"/>
            <a:t>Euan</a:t>
          </a:r>
          <a:r>
            <a:rPr lang="en-US" dirty="0" smtClean="0"/>
            <a:t> Wallace commissioned</a:t>
          </a:r>
          <a:endParaRPr lang="en-US" dirty="0"/>
        </a:p>
      </dgm:t>
    </dgm:pt>
    <dgm:pt modelId="{37EDFDC1-F57D-9643-AA3F-06E9324AD626}" type="parTrans" cxnId="{D4271607-C5EC-4240-A61C-8F0D0CEA1703}">
      <dgm:prSet/>
      <dgm:spPr/>
      <dgm:t>
        <a:bodyPr/>
        <a:lstStyle/>
        <a:p>
          <a:endParaRPr lang="en-US"/>
        </a:p>
      </dgm:t>
    </dgm:pt>
    <dgm:pt modelId="{BDEE5A8E-6C1D-D740-8EE9-1EF2EABFB543}" type="sibTrans" cxnId="{D4271607-C5EC-4240-A61C-8F0D0CEA1703}">
      <dgm:prSet/>
      <dgm:spPr/>
      <dgm:t>
        <a:bodyPr/>
        <a:lstStyle/>
        <a:p>
          <a:endParaRPr lang="en-US"/>
        </a:p>
      </dgm:t>
    </dgm:pt>
    <dgm:pt modelId="{CC8582C3-8F44-E345-9E5A-58AD2DFE4DD9}">
      <dgm:prSet phldrT="[Text]"/>
      <dgm:spPr/>
      <dgm:t>
        <a:bodyPr/>
        <a:lstStyle/>
        <a:p>
          <a:r>
            <a:rPr lang="en-US" b="1" dirty="0" smtClean="0"/>
            <a:t>28 June 2015 </a:t>
          </a:r>
          <a:r>
            <a:rPr lang="en-US" dirty="0" smtClean="0"/>
            <a:t>Wallace reports to </a:t>
          </a:r>
          <a:r>
            <a:rPr lang="en-US" dirty="0" err="1" smtClean="0"/>
            <a:t>Govt</a:t>
          </a:r>
          <a:endParaRPr lang="en-US" dirty="0"/>
        </a:p>
      </dgm:t>
    </dgm:pt>
    <dgm:pt modelId="{96E62BAF-F4F1-2D4E-9E3D-348362006633}" type="parTrans" cxnId="{7D668B2C-6A00-4D41-8813-3E7AE940C298}">
      <dgm:prSet/>
      <dgm:spPr/>
      <dgm:t>
        <a:bodyPr/>
        <a:lstStyle/>
        <a:p>
          <a:endParaRPr lang="en-US"/>
        </a:p>
      </dgm:t>
    </dgm:pt>
    <dgm:pt modelId="{942E815A-AD2C-0746-B5FB-2D24372D3968}" type="sibTrans" cxnId="{7D668B2C-6A00-4D41-8813-3E7AE940C298}">
      <dgm:prSet/>
      <dgm:spPr/>
      <dgm:t>
        <a:bodyPr/>
        <a:lstStyle/>
        <a:p>
          <a:endParaRPr lang="en-US"/>
        </a:p>
      </dgm:t>
    </dgm:pt>
    <dgm:pt modelId="{BF83F535-C827-184B-A1E2-0C866C98030F}">
      <dgm:prSet phldrT="[Text]"/>
      <dgm:spPr/>
      <dgm:t>
        <a:bodyPr/>
        <a:lstStyle/>
        <a:p>
          <a:r>
            <a:rPr lang="en-US" b="1" dirty="0" smtClean="0"/>
            <a:t>Mar 2015 </a:t>
          </a:r>
          <a:r>
            <a:rPr lang="en-US" dirty="0" smtClean="0"/>
            <a:t>Cluster</a:t>
          </a:r>
          <a:endParaRPr lang="en-US" dirty="0"/>
        </a:p>
      </dgm:t>
    </dgm:pt>
    <dgm:pt modelId="{E89AFD45-880E-8947-9E43-6DA971B4B927}" type="parTrans" cxnId="{4BCFB4C9-0FD6-9F44-A2AF-246E6294584F}">
      <dgm:prSet/>
      <dgm:spPr/>
      <dgm:t>
        <a:bodyPr/>
        <a:lstStyle/>
        <a:p>
          <a:endParaRPr lang="en-US"/>
        </a:p>
      </dgm:t>
    </dgm:pt>
    <dgm:pt modelId="{7C6DFF5D-659D-7D49-9531-89D8D6AD195D}" type="sibTrans" cxnId="{4BCFB4C9-0FD6-9F44-A2AF-246E6294584F}">
      <dgm:prSet/>
      <dgm:spPr/>
      <dgm:t>
        <a:bodyPr/>
        <a:lstStyle/>
        <a:p>
          <a:endParaRPr lang="en-US"/>
        </a:p>
      </dgm:t>
    </dgm:pt>
    <dgm:pt modelId="{EA0530F7-B745-6341-9BFF-EB3B0B96AAEA}">
      <dgm:prSet phldrT="[Text]"/>
      <dgm:spPr/>
      <dgm:t>
        <a:bodyPr/>
        <a:lstStyle/>
        <a:p>
          <a:r>
            <a:rPr lang="en-US" b="1" dirty="0" smtClean="0"/>
            <a:t>12 October 2015 </a:t>
          </a:r>
          <a:r>
            <a:rPr lang="en-US" dirty="0" smtClean="0"/>
            <a:t>patients notified</a:t>
          </a:r>
          <a:endParaRPr lang="en-US" dirty="0"/>
        </a:p>
      </dgm:t>
    </dgm:pt>
    <dgm:pt modelId="{EBCA5438-81BB-9340-AE01-C0B71C5DB768}" type="parTrans" cxnId="{E8CBC534-9A35-BB4E-B07F-362DE90A1DF3}">
      <dgm:prSet/>
      <dgm:spPr/>
      <dgm:t>
        <a:bodyPr/>
        <a:lstStyle/>
        <a:p>
          <a:endParaRPr lang="en-US"/>
        </a:p>
      </dgm:t>
    </dgm:pt>
    <dgm:pt modelId="{8F363370-20C5-684E-906A-6DC27CD21362}" type="sibTrans" cxnId="{E8CBC534-9A35-BB4E-B07F-362DE90A1DF3}">
      <dgm:prSet/>
      <dgm:spPr/>
      <dgm:t>
        <a:bodyPr/>
        <a:lstStyle/>
        <a:p>
          <a:endParaRPr lang="en-US"/>
        </a:p>
      </dgm:t>
    </dgm:pt>
    <dgm:pt modelId="{8FE73383-E0CB-784A-A822-DCCB78E67A42}">
      <dgm:prSet phldrT="[Text]"/>
      <dgm:spPr/>
      <dgm:t>
        <a:bodyPr/>
        <a:lstStyle/>
        <a:p>
          <a:r>
            <a:rPr lang="en-US" dirty="0" smtClean="0"/>
            <a:t> </a:t>
          </a:r>
          <a:r>
            <a:rPr lang="en-US" b="1" dirty="0" smtClean="0"/>
            <a:t>16 Oct 2015 </a:t>
          </a:r>
          <a:r>
            <a:rPr lang="en-US" dirty="0" smtClean="0"/>
            <a:t>press conference</a:t>
          </a:r>
        </a:p>
      </dgm:t>
    </dgm:pt>
    <dgm:pt modelId="{1F707E1F-0A77-BA4A-AD94-587F894B980F}" type="parTrans" cxnId="{6445A0F3-B12F-404D-9ABA-072E815E8DB0}">
      <dgm:prSet/>
      <dgm:spPr/>
      <dgm:t>
        <a:bodyPr/>
        <a:lstStyle/>
        <a:p>
          <a:endParaRPr lang="en-US"/>
        </a:p>
      </dgm:t>
    </dgm:pt>
    <dgm:pt modelId="{ECCE948B-79A5-F14D-A358-B78E4D316545}" type="sibTrans" cxnId="{6445A0F3-B12F-404D-9ABA-072E815E8DB0}">
      <dgm:prSet/>
      <dgm:spPr/>
      <dgm:t>
        <a:bodyPr/>
        <a:lstStyle/>
        <a:p>
          <a:endParaRPr lang="en-US"/>
        </a:p>
      </dgm:t>
    </dgm:pt>
    <dgm:pt modelId="{E70E1A77-2E7B-DF44-BBFD-DBB2B5B77E6D}" type="pres">
      <dgm:prSet presAssocID="{22C00C98-156D-CA4A-8C78-44F3C7B8E0A0}" presName="Name0" presStyleCnt="0">
        <dgm:presLayoutVars>
          <dgm:dir/>
          <dgm:animLvl val="lvl"/>
          <dgm:resizeHandles val="exact"/>
        </dgm:presLayoutVars>
      </dgm:prSet>
      <dgm:spPr/>
    </dgm:pt>
    <dgm:pt modelId="{2CDA36BF-03A9-974D-B2B1-FF3A5F0F30BC}" type="pres">
      <dgm:prSet presAssocID="{271F2D6B-E96E-D14E-BF85-D15471484618}" presName="parTxOnly" presStyleLbl="node1" presStyleIdx="0" presStyleCnt="6">
        <dgm:presLayoutVars>
          <dgm:chMax val="0"/>
          <dgm:chPref val="0"/>
          <dgm:bulletEnabled val="1"/>
        </dgm:presLayoutVars>
      </dgm:prSet>
      <dgm:spPr/>
      <dgm:t>
        <a:bodyPr/>
        <a:lstStyle/>
        <a:p>
          <a:endParaRPr lang="en-US"/>
        </a:p>
      </dgm:t>
    </dgm:pt>
    <dgm:pt modelId="{5A917312-B0EE-BD4F-965A-374C0A5DBAC4}" type="pres">
      <dgm:prSet presAssocID="{C8AA6478-986D-514C-B968-266CA3D01A3D}" presName="parTxOnlySpace" presStyleCnt="0"/>
      <dgm:spPr/>
    </dgm:pt>
    <dgm:pt modelId="{412FB488-1A5B-2E4D-AFEC-1ADFEB8E3D5F}" type="pres">
      <dgm:prSet presAssocID="{BF83F535-C827-184B-A1E2-0C866C98030F}" presName="parTxOnly" presStyleLbl="node1" presStyleIdx="1" presStyleCnt="6">
        <dgm:presLayoutVars>
          <dgm:chMax val="0"/>
          <dgm:chPref val="0"/>
          <dgm:bulletEnabled val="1"/>
        </dgm:presLayoutVars>
      </dgm:prSet>
      <dgm:spPr/>
      <dgm:t>
        <a:bodyPr/>
        <a:lstStyle/>
        <a:p>
          <a:endParaRPr lang="en-US"/>
        </a:p>
      </dgm:t>
    </dgm:pt>
    <dgm:pt modelId="{9510709B-16BC-F74C-9B97-12A0E066451E}" type="pres">
      <dgm:prSet presAssocID="{7C6DFF5D-659D-7D49-9531-89D8D6AD195D}" presName="parTxOnlySpace" presStyleCnt="0"/>
      <dgm:spPr/>
    </dgm:pt>
    <dgm:pt modelId="{9001B0AE-71E6-004D-9943-70EB47F9CD2A}" type="pres">
      <dgm:prSet presAssocID="{69849280-D3FF-AD44-A397-16BF7914E93B}" presName="parTxOnly" presStyleLbl="node1" presStyleIdx="2" presStyleCnt="6">
        <dgm:presLayoutVars>
          <dgm:chMax val="0"/>
          <dgm:chPref val="0"/>
          <dgm:bulletEnabled val="1"/>
        </dgm:presLayoutVars>
      </dgm:prSet>
      <dgm:spPr/>
      <dgm:t>
        <a:bodyPr/>
        <a:lstStyle/>
        <a:p>
          <a:endParaRPr lang="en-US"/>
        </a:p>
      </dgm:t>
    </dgm:pt>
    <dgm:pt modelId="{B9182DF4-A475-D34E-BC57-78808DFA4815}" type="pres">
      <dgm:prSet presAssocID="{BDEE5A8E-6C1D-D740-8EE9-1EF2EABFB543}" presName="parTxOnlySpace" presStyleCnt="0"/>
      <dgm:spPr/>
    </dgm:pt>
    <dgm:pt modelId="{1E41D576-9FEA-974A-A5E4-B97C026AB52B}" type="pres">
      <dgm:prSet presAssocID="{CC8582C3-8F44-E345-9E5A-58AD2DFE4DD9}" presName="parTxOnly" presStyleLbl="node1" presStyleIdx="3" presStyleCnt="6">
        <dgm:presLayoutVars>
          <dgm:chMax val="0"/>
          <dgm:chPref val="0"/>
          <dgm:bulletEnabled val="1"/>
        </dgm:presLayoutVars>
      </dgm:prSet>
      <dgm:spPr/>
      <dgm:t>
        <a:bodyPr/>
        <a:lstStyle/>
        <a:p>
          <a:endParaRPr lang="en-US"/>
        </a:p>
      </dgm:t>
    </dgm:pt>
    <dgm:pt modelId="{F3C00C25-D463-CB4D-BECC-2797232F2D4A}" type="pres">
      <dgm:prSet presAssocID="{942E815A-AD2C-0746-B5FB-2D24372D3968}" presName="parTxOnlySpace" presStyleCnt="0"/>
      <dgm:spPr/>
    </dgm:pt>
    <dgm:pt modelId="{E440CA0C-2D8C-CD43-BF27-457363773057}" type="pres">
      <dgm:prSet presAssocID="{EA0530F7-B745-6341-9BFF-EB3B0B96AAEA}" presName="parTxOnly" presStyleLbl="node1" presStyleIdx="4" presStyleCnt="6" custLinFactNeighborX="33756" custLinFactNeighborY="0">
        <dgm:presLayoutVars>
          <dgm:chMax val="0"/>
          <dgm:chPref val="0"/>
          <dgm:bulletEnabled val="1"/>
        </dgm:presLayoutVars>
      </dgm:prSet>
      <dgm:spPr/>
      <dgm:t>
        <a:bodyPr/>
        <a:lstStyle/>
        <a:p>
          <a:endParaRPr lang="en-US"/>
        </a:p>
      </dgm:t>
    </dgm:pt>
    <dgm:pt modelId="{5E3D91F8-EE58-E743-A848-05CEC6842FA2}" type="pres">
      <dgm:prSet presAssocID="{8F363370-20C5-684E-906A-6DC27CD21362}" presName="parTxOnlySpace" presStyleCnt="0"/>
      <dgm:spPr/>
    </dgm:pt>
    <dgm:pt modelId="{58E34028-74A4-EF4F-AF4B-697B37D1E3E5}" type="pres">
      <dgm:prSet presAssocID="{8FE73383-E0CB-784A-A822-DCCB78E67A42}" presName="parTxOnly" presStyleLbl="node1" presStyleIdx="5" presStyleCnt="6">
        <dgm:presLayoutVars>
          <dgm:chMax val="0"/>
          <dgm:chPref val="0"/>
          <dgm:bulletEnabled val="1"/>
        </dgm:presLayoutVars>
      </dgm:prSet>
      <dgm:spPr/>
      <dgm:t>
        <a:bodyPr/>
        <a:lstStyle/>
        <a:p>
          <a:endParaRPr lang="en-US"/>
        </a:p>
      </dgm:t>
    </dgm:pt>
  </dgm:ptLst>
  <dgm:cxnLst>
    <dgm:cxn modelId="{4BCFB4C9-0FD6-9F44-A2AF-246E6294584F}" srcId="{22C00C98-156D-CA4A-8C78-44F3C7B8E0A0}" destId="{BF83F535-C827-184B-A1E2-0C866C98030F}" srcOrd="1" destOrd="0" parTransId="{E89AFD45-880E-8947-9E43-6DA971B4B927}" sibTransId="{7C6DFF5D-659D-7D49-9531-89D8D6AD195D}"/>
    <dgm:cxn modelId="{D4271607-C5EC-4240-A61C-8F0D0CEA1703}" srcId="{22C00C98-156D-CA4A-8C78-44F3C7B8E0A0}" destId="{69849280-D3FF-AD44-A397-16BF7914E93B}" srcOrd="2" destOrd="0" parTransId="{37EDFDC1-F57D-9643-AA3F-06E9324AD626}" sibTransId="{BDEE5A8E-6C1D-D740-8EE9-1EF2EABFB543}"/>
    <dgm:cxn modelId="{BE01D646-67ED-D646-B8E3-0343DCCA53C3}" type="presOf" srcId="{BF83F535-C827-184B-A1E2-0C866C98030F}" destId="{412FB488-1A5B-2E4D-AFEC-1ADFEB8E3D5F}" srcOrd="0" destOrd="0" presId="urn:microsoft.com/office/officeart/2005/8/layout/chevron1"/>
    <dgm:cxn modelId="{7D668B2C-6A00-4D41-8813-3E7AE940C298}" srcId="{22C00C98-156D-CA4A-8C78-44F3C7B8E0A0}" destId="{CC8582C3-8F44-E345-9E5A-58AD2DFE4DD9}" srcOrd="3" destOrd="0" parTransId="{96E62BAF-F4F1-2D4E-9E3D-348362006633}" sibTransId="{942E815A-AD2C-0746-B5FB-2D24372D3968}"/>
    <dgm:cxn modelId="{E8CBC534-9A35-BB4E-B07F-362DE90A1DF3}" srcId="{22C00C98-156D-CA4A-8C78-44F3C7B8E0A0}" destId="{EA0530F7-B745-6341-9BFF-EB3B0B96AAEA}" srcOrd="4" destOrd="0" parTransId="{EBCA5438-81BB-9340-AE01-C0B71C5DB768}" sibTransId="{8F363370-20C5-684E-906A-6DC27CD21362}"/>
    <dgm:cxn modelId="{BA762B0F-29B8-6B4E-A72A-843DAB05E91A}" type="presOf" srcId="{69849280-D3FF-AD44-A397-16BF7914E93B}" destId="{9001B0AE-71E6-004D-9943-70EB47F9CD2A}" srcOrd="0" destOrd="0" presId="urn:microsoft.com/office/officeart/2005/8/layout/chevron1"/>
    <dgm:cxn modelId="{05ACA0F7-57C1-684B-9D1F-F00A94FA0E2B}" type="presOf" srcId="{271F2D6B-E96E-D14E-BF85-D15471484618}" destId="{2CDA36BF-03A9-974D-B2B1-FF3A5F0F30BC}" srcOrd="0" destOrd="0" presId="urn:microsoft.com/office/officeart/2005/8/layout/chevron1"/>
    <dgm:cxn modelId="{E0ABF79A-4183-2149-9ED5-80FE4E23EDC0}" srcId="{22C00C98-156D-CA4A-8C78-44F3C7B8E0A0}" destId="{271F2D6B-E96E-D14E-BF85-D15471484618}" srcOrd="0" destOrd="0" parTransId="{2899F5A7-F3FF-2344-98A2-C9966A016AAF}" sibTransId="{C8AA6478-986D-514C-B968-266CA3D01A3D}"/>
    <dgm:cxn modelId="{8C7560BB-0FB5-574D-815A-7A3DA3B78D99}" type="presOf" srcId="{EA0530F7-B745-6341-9BFF-EB3B0B96AAEA}" destId="{E440CA0C-2D8C-CD43-BF27-457363773057}" srcOrd="0" destOrd="0" presId="urn:microsoft.com/office/officeart/2005/8/layout/chevron1"/>
    <dgm:cxn modelId="{6445A0F3-B12F-404D-9ABA-072E815E8DB0}" srcId="{22C00C98-156D-CA4A-8C78-44F3C7B8E0A0}" destId="{8FE73383-E0CB-784A-A822-DCCB78E67A42}" srcOrd="5" destOrd="0" parTransId="{1F707E1F-0A77-BA4A-AD94-587F894B980F}" sibTransId="{ECCE948B-79A5-F14D-A358-B78E4D316545}"/>
    <dgm:cxn modelId="{A44D2564-1E95-134E-A0AB-6AFBE8DF96A7}" type="presOf" srcId="{8FE73383-E0CB-784A-A822-DCCB78E67A42}" destId="{58E34028-74A4-EF4F-AF4B-697B37D1E3E5}" srcOrd="0" destOrd="0" presId="urn:microsoft.com/office/officeart/2005/8/layout/chevron1"/>
    <dgm:cxn modelId="{D3DFCA23-DDB9-4043-8DAD-D08E2E448D90}" type="presOf" srcId="{22C00C98-156D-CA4A-8C78-44F3C7B8E0A0}" destId="{E70E1A77-2E7B-DF44-BBFD-DBB2B5B77E6D}" srcOrd="0" destOrd="0" presId="urn:microsoft.com/office/officeart/2005/8/layout/chevron1"/>
    <dgm:cxn modelId="{7569D863-6F55-F949-B62E-22F528C5CE82}" type="presOf" srcId="{CC8582C3-8F44-E345-9E5A-58AD2DFE4DD9}" destId="{1E41D576-9FEA-974A-A5E4-B97C026AB52B}" srcOrd="0" destOrd="0" presId="urn:microsoft.com/office/officeart/2005/8/layout/chevron1"/>
    <dgm:cxn modelId="{22C2F7A8-829F-EF49-91AA-643B8C2955DA}" type="presParOf" srcId="{E70E1A77-2E7B-DF44-BBFD-DBB2B5B77E6D}" destId="{2CDA36BF-03A9-974D-B2B1-FF3A5F0F30BC}" srcOrd="0" destOrd="0" presId="urn:microsoft.com/office/officeart/2005/8/layout/chevron1"/>
    <dgm:cxn modelId="{6BD19457-B65B-D845-AC00-5CE21581B19A}" type="presParOf" srcId="{E70E1A77-2E7B-DF44-BBFD-DBB2B5B77E6D}" destId="{5A917312-B0EE-BD4F-965A-374C0A5DBAC4}" srcOrd="1" destOrd="0" presId="urn:microsoft.com/office/officeart/2005/8/layout/chevron1"/>
    <dgm:cxn modelId="{F40DBD97-3870-CF46-ACF1-0E92E394F4BD}" type="presParOf" srcId="{E70E1A77-2E7B-DF44-BBFD-DBB2B5B77E6D}" destId="{412FB488-1A5B-2E4D-AFEC-1ADFEB8E3D5F}" srcOrd="2" destOrd="0" presId="urn:microsoft.com/office/officeart/2005/8/layout/chevron1"/>
    <dgm:cxn modelId="{852E062F-58E7-5448-944A-86C956F89283}" type="presParOf" srcId="{E70E1A77-2E7B-DF44-BBFD-DBB2B5B77E6D}" destId="{9510709B-16BC-F74C-9B97-12A0E066451E}" srcOrd="3" destOrd="0" presId="urn:microsoft.com/office/officeart/2005/8/layout/chevron1"/>
    <dgm:cxn modelId="{150926CB-4A62-FC43-9406-7B41E2DE64C7}" type="presParOf" srcId="{E70E1A77-2E7B-DF44-BBFD-DBB2B5B77E6D}" destId="{9001B0AE-71E6-004D-9943-70EB47F9CD2A}" srcOrd="4" destOrd="0" presId="urn:microsoft.com/office/officeart/2005/8/layout/chevron1"/>
    <dgm:cxn modelId="{51631CA2-48D3-4E44-963A-55202EA829E3}" type="presParOf" srcId="{E70E1A77-2E7B-DF44-BBFD-DBB2B5B77E6D}" destId="{B9182DF4-A475-D34E-BC57-78808DFA4815}" srcOrd="5" destOrd="0" presId="urn:microsoft.com/office/officeart/2005/8/layout/chevron1"/>
    <dgm:cxn modelId="{09C8038A-E3E5-274C-ACBF-A6F28B10B430}" type="presParOf" srcId="{E70E1A77-2E7B-DF44-BBFD-DBB2B5B77E6D}" destId="{1E41D576-9FEA-974A-A5E4-B97C026AB52B}" srcOrd="6" destOrd="0" presId="urn:microsoft.com/office/officeart/2005/8/layout/chevron1"/>
    <dgm:cxn modelId="{70648EB7-E071-8F4C-99B0-17896C78C333}" type="presParOf" srcId="{E70E1A77-2E7B-DF44-BBFD-DBB2B5B77E6D}" destId="{F3C00C25-D463-CB4D-BECC-2797232F2D4A}" srcOrd="7" destOrd="0" presId="urn:microsoft.com/office/officeart/2005/8/layout/chevron1"/>
    <dgm:cxn modelId="{4131F3CB-BB8E-A944-BBEF-261354119EA9}" type="presParOf" srcId="{E70E1A77-2E7B-DF44-BBFD-DBB2B5B77E6D}" destId="{E440CA0C-2D8C-CD43-BF27-457363773057}" srcOrd="8" destOrd="0" presId="urn:microsoft.com/office/officeart/2005/8/layout/chevron1"/>
    <dgm:cxn modelId="{DE3FD79A-B7AF-1B4C-B39D-55DA609AD29C}" type="presParOf" srcId="{E70E1A77-2E7B-DF44-BBFD-DBB2B5B77E6D}" destId="{5E3D91F8-EE58-E743-A848-05CEC6842FA2}" srcOrd="9" destOrd="0" presId="urn:microsoft.com/office/officeart/2005/8/layout/chevron1"/>
    <dgm:cxn modelId="{B3293B32-EC7E-A240-84E2-DFD3373BC3DE}" type="presParOf" srcId="{E70E1A77-2E7B-DF44-BBFD-DBB2B5B77E6D}" destId="{58E34028-74A4-EF4F-AF4B-697B37D1E3E5}"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833CF4-9030-604F-8B68-B811867760B9}" type="doc">
      <dgm:prSet loTypeId="urn:microsoft.com/office/officeart/2005/8/layout/chevron1" loCatId="process" qsTypeId="urn:microsoft.com/office/officeart/2005/8/quickstyle/simple4" qsCatId="simple" csTypeId="urn:microsoft.com/office/officeart/2005/8/colors/accent1_2" csCatId="accent1" phldr="1"/>
      <dgm:spPr/>
    </dgm:pt>
    <dgm:pt modelId="{252D8E7D-7866-6F44-B23C-BC489A9334F9}">
      <dgm:prSet phldrT="[Text]"/>
      <dgm:spPr/>
      <dgm:t>
        <a:bodyPr/>
        <a:lstStyle/>
        <a:p>
          <a:r>
            <a:rPr lang="en-US" b="1" dirty="0" smtClean="0"/>
            <a:t>July 2014 </a:t>
          </a:r>
          <a:r>
            <a:rPr lang="en-US" dirty="0" smtClean="0"/>
            <a:t>– Jan 2015 Incidents	</a:t>
          </a:r>
          <a:endParaRPr lang="en-US" dirty="0"/>
        </a:p>
      </dgm:t>
    </dgm:pt>
    <dgm:pt modelId="{3A882610-40A8-7242-B0D6-95742A797E3A}" type="parTrans" cxnId="{D3B7CC34-2817-AB46-8804-4B4F57B9EEC4}">
      <dgm:prSet/>
      <dgm:spPr/>
      <dgm:t>
        <a:bodyPr/>
        <a:lstStyle/>
        <a:p>
          <a:endParaRPr lang="en-US"/>
        </a:p>
      </dgm:t>
    </dgm:pt>
    <dgm:pt modelId="{EF060B18-369E-2641-8DEC-16B54AD768FC}" type="sibTrans" cxnId="{D3B7CC34-2817-AB46-8804-4B4F57B9EEC4}">
      <dgm:prSet/>
      <dgm:spPr/>
      <dgm:t>
        <a:bodyPr/>
        <a:lstStyle/>
        <a:p>
          <a:endParaRPr lang="en-US"/>
        </a:p>
      </dgm:t>
    </dgm:pt>
    <dgm:pt modelId="{E56A0FA3-013D-9F4F-AA2F-2D7473E4E41B}">
      <dgm:prSet phldrT="[Text]"/>
      <dgm:spPr/>
      <dgm:t>
        <a:bodyPr/>
        <a:lstStyle/>
        <a:p>
          <a:r>
            <a:rPr lang="en-US" b="1" dirty="0" smtClean="0"/>
            <a:t>19 Jan 2015 </a:t>
          </a:r>
          <a:r>
            <a:rPr lang="en-US" dirty="0" smtClean="0"/>
            <a:t>– error noticed</a:t>
          </a:r>
          <a:endParaRPr lang="en-US" dirty="0"/>
        </a:p>
      </dgm:t>
    </dgm:pt>
    <dgm:pt modelId="{9567AF8C-C53E-AF48-85CF-C209F93DFD21}" type="parTrans" cxnId="{DB59F39B-201F-D541-97DF-0D9456800A00}">
      <dgm:prSet/>
      <dgm:spPr/>
      <dgm:t>
        <a:bodyPr/>
        <a:lstStyle/>
        <a:p>
          <a:endParaRPr lang="en-US"/>
        </a:p>
      </dgm:t>
    </dgm:pt>
    <dgm:pt modelId="{06928688-0298-0741-9C6F-862EA5FA1127}" type="sibTrans" cxnId="{DB59F39B-201F-D541-97DF-0D9456800A00}">
      <dgm:prSet/>
      <dgm:spPr/>
      <dgm:t>
        <a:bodyPr/>
        <a:lstStyle/>
        <a:p>
          <a:endParaRPr lang="en-US"/>
        </a:p>
      </dgm:t>
    </dgm:pt>
    <dgm:pt modelId="{2F18D815-C34D-C044-BEBE-7DF2AC9A1ACC}">
      <dgm:prSet phldrT="[Text]"/>
      <dgm:spPr/>
      <dgm:t>
        <a:bodyPr/>
        <a:lstStyle/>
        <a:p>
          <a:r>
            <a:rPr lang="en-US" b="1" dirty="0" smtClean="0"/>
            <a:t>20 Jan 2015 </a:t>
          </a:r>
          <a:r>
            <a:rPr lang="en-US" dirty="0" smtClean="0"/>
            <a:t>– modified protocol circulated</a:t>
          </a:r>
          <a:endParaRPr lang="en-US" dirty="0"/>
        </a:p>
      </dgm:t>
    </dgm:pt>
    <dgm:pt modelId="{36935512-14D6-474D-81E9-A981A9E9BECD}" type="parTrans" cxnId="{2BE30A37-FD27-FE4A-843E-0FB283B60200}">
      <dgm:prSet/>
      <dgm:spPr/>
      <dgm:t>
        <a:bodyPr/>
        <a:lstStyle/>
        <a:p>
          <a:endParaRPr lang="en-US"/>
        </a:p>
      </dgm:t>
    </dgm:pt>
    <dgm:pt modelId="{92A5F199-B2D1-0E40-8D1B-D97B0D6E9DF4}" type="sibTrans" cxnId="{2BE30A37-FD27-FE4A-843E-0FB283B60200}">
      <dgm:prSet/>
      <dgm:spPr/>
      <dgm:t>
        <a:bodyPr/>
        <a:lstStyle/>
        <a:p>
          <a:endParaRPr lang="en-US"/>
        </a:p>
      </dgm:t>
    </dgm:pt>
    <dgm:pt modelId="{42FA35D4-9C9A-1447-9EDE-5689B3401E32}">
      <dgm:prSet phldrT="[Text]"/>
      <dgm:spPr/>
      <dgm:t>
        <a:bodyPr/>
        <a:lstStyle/>
        <a:p>
          <a:r>
            <a:rPr lang="en-US" b="1" dirty="0" smtClean="0"/>
            <a:t>30 Jan 2015 </a:t>
          </a:r>
          <a:r>
            <a:rPr lang="en-US" dirty="0" smtClean="0"/>
            <a:t>FMC became aware of error</a:t>
          </a:r>
          <a:endParaRPr lang="en-US" dirty="0"/>
        </a:p>
      </dgm:t>
    </dgm:pt>
    <dgm:pt modelId="{FAAF9CE7-964F-364B-B29F-756813B73030}" type="parTrans" cxnId="{236B6236-65F5-AC43-AE3F-056970820DA1}">
      <dgm:prSet/>
      <dgm:spPr/>
      <dgm:t>
        <a:bodyPr/>
        <a:lstStyle/>
        <a:p>
          <a:endParaRPr lang="en-US"/>
        </a:p>
      </dgm:t>
    </dgm:pt>
    <dgm:pt modelId="{CF074E7B-1D40-FB4F-8E7A-73A2829F1829}" type="sibTrans" cxnId="{236B6236-65F5-AC43-AE3F-056970820DA1}">
      <dgm:prSet/>
      <dgm:spPr/>
      <dgm:t>
        <a:bodyPr/>
        <a:lstStyle/>
        <a:p>
          <a:endParaRPr lang="en-US"/>
        </a:p>
      </dgm:t>
    </dgm:pt>
    <dgm:pt modelId="{C5A120C2-021C-6747-B054-75E844C5776F}">
      <dgm:prSet phldrT="[Text]"/>
      <dgm:spPr/>
      <dgm:t>
        <a:bodyPr/>
        <a:lstStyle/>
        <a:p>
          <a:r>
            <a:rPr lang="en-US" dirty="0" smtClean="0"/>
            <a:t>5 February 2015 1</a:t>
          </a:r>
          <a:r>
            <a:rPr lang="en-US" baseline="30000" dirty="0" smtClean="0"/>
            <a:t>st</a:t>
          </a:r>
          <a:r>
            <a:rPr lang="en-US" dirty="0" smtClean="0"/>
            <a:t> patient notified</a:t>
          </a:r>
          <a:endParaRPr lang="en-US" dirty="0"/>
        </a:p>
      </dgm:t>
    </dgm:pt>
    <dgm:pt modelId="{17B9A226-B46F-F94C-929D-E927CA3614A9}" type="parTrans" cxnId="{A76DFC42-E126-D842-A594-DF5991B2E9CD}">
      <dgm:prSet/>
      <dgm:spPr/>
      <dgm:t>
        <a:bodyPr/>
        <a:lstStyle/>
        <a:p>
          <a:endParaRPr lang="en-US"/>
        </a:p>
      </dgm:t>
    </dgm:pt>
    <dgm:pt modelId="{FF49989E-257A-BA40-AC64-14EAAD207515}" type="sibTrans" cxnId="{A76DFC42-E126-D842-A594-DF5991B2E9CD}">
      <dgm:prSet/>
      <dgm:spPr/>
      <dgm:t>
        <a:bodyPr/>
        <a:lstStyle/>
        <a:p>
          <a:endParaRPr lang="en-US"/>
        </a:p>
      </dgm:t>
    </dgm:pt>
    <dgm:pt modelId="{BF78A112-1BE7-034C-8BBF-9A3A6016BCC0}" type="pres">
      <dgm:prSet presAssocID="{D9833CF4-9030-604F-8B68-B811867760B9}" presName="Name0" presStyleCnt="0">
        <dgm:presLayoutVars>
          <dgm:dir/>
          <dgm:animLvl val="lvl"/>
          <dgm:resizeHandles val="exact"/>
        </dgm:presLayoutVars>
      </dgm:prSet>
      <dgm:spPr/>
    </dgm:pt>
    <dgm:pt modelId="{934D2D22-2299-FD48-83F0-44551017C79E}" type="pres">
      <dgm:prSet presAssocID="{252D8E7D-7866-6F44-B23C-BC489A9334F9}" presName="parTxOnly" presStyleLbl="node1" presStyleIdx="0" presStyleCnt="5">
        <dgm:presLayoutVars>
          <dgm:chMax val="0"/>
          <dgm:chPref val="0"/>
          <dgm:bulletEnabled val="1"/>
        </dgm:presLayoutVars>
      </dgm:prSet>
      <dgm:spPr/>
      <dgm:t>
        <a:bodyPr/>
        <a:lstStyle/>
        <a:p>
          <a:endParaRPr lang="en-US"/>
        </a:p>
      </dgm:t>
    </dgm:pt>
    <dgm:pt modelId="{ADA20216-6753-6040-8B90-97A6D46E0CD9}" type="pres">
      <dgm:prSet presAssocID="{EF060B18-369E-2641-8DEC-16B54AD768FC}" presName="parTxOnlySpace" presStyleCnt="0"/>
      <dgm:spPr/>
    </dgm:pt>
    <dgm:pt modelId="{9B6279C7-0F29-D841-AC6C-D547DCCCCE16}" type="pres">
      <dgm:prSet presAssocID="{E56A0FA3-013D-9F4F-AA2F-2D7473E4E41B}" presName="parTxOnly" presStyleLbl="node1" presStyleIdx="1" presStyleCnt="5">
        <dgm:presLayoutVars>
          <dgm:chMax val="0"/>
          <dgm:chPref val="0"/>
          <dgm:bulletEnabled val="1"/>
        </dgm:presLayoutVars>
      </dgm:prSet>
      <dgm:spPr/>
      <dgm:t>
        <a:bodyPr/>
        <a:lstStyle/>
        <a:p>
          <a:endParaRPr lang="en-US"/>
        </a:p>
      </dgm:t>
    </dgm:pt>
    <dgm:pt modelId="{41338C20-565A-584A-9EC3-63EAC38EA6D4}" type="pres">
      <dgm:prSet presAssocID="{06928688-0298-0741-9C6F-862EA5FA1127}" presName="parTxOnlySpace" presStyleCnt="0"/>
      <dgm:spPr/>
    </dgm:pt>
    <dgm:pt modelId="{0D785287-8D95-7249-849A-79575F4D79AE}" type="pres">
      <dgm:prSet presAssocID="{2F18D815-C34D-C044-BEBE-7DF2AC9A1ACC}" presName="parTxOnly" presStyleLbl="node1" presStyleIdx="2" presStyleCnt="5">
        <dgm:presLayoutVars>
          <dgm:chMax val="0"/>
          <dgm:chPref val="0"/>
          <dgm:bulletEnabled val="1"/>
        </dgm:presLayoutVars>
      </dgm:prSet>
      <dgm:spPr/>
      <dgm:t>
        <a:bodyPr/>
        <a:lstStyle/>
        <a:p>
          <a:endParaRPr lang="en-US"/>
        </a:p>
      </dgm:t>
    </dgm:pt>
    <dgm:pt modelId="{74EEAFC5-74DD-1246-BAA5-A93B02196DAB}" type="pres">
      <dgm:prSet presAssocID="{92A5F199-B2D1-0E40-8D1B-D97B0D6E9DF4}" presName="parTxOnlySpace" presStyleCnt="0"/>
      <dgm:spPr/>
    </dgm:pt>
    <dgm:pt modelId="{87A96CDE-E092-B44F-9FD3-CEB0373BF76E}" type="pres">
      <dgm:prSet presAssocID="{42FA35D4-9C9A-1447-9EDE-5689B3401E32}" presName="parTxOnly" presStyleLbl="node1" presStyleIdx="3" presStyleCnt="5">
        <dgm:presLayoutVars>
          <dgm:chMax val="0"/>
          <dgm:chPref val="0"/>
          <dgm:bulletEnabled val="1"/>
        </dgm:presLayoutVars>
      </dgm:prSet>
      <dgm:spPr/>
      <dgm:t>
        <a:bodyPr/>
        <a:lstStyle/>
        <a:p>
          <a:endParaRPr lang="en-US"/>
        </a:p>
      </dgm:t>
    </dgm:pt>
    <dgm:pt modelId="{7ADDF121-47E2-C848-8306-79688F7BBABF}" type="pres">
      <dgm:prSet presAssocID="{CF074E7B-1D40-FB4F-8E7A-73A2829F1829}" presName="parTxOnlySpace" presStyleCnt="0"/>
      <dgm:spPr/>
    </dgm:pt>
    <dgm:pt modelId="{9AAC814D-F1DA-A94A-AF8A-4D9FD339EBF3}" type="pres">
      <dgm:prSet presAssocID="{C5A120C2-021C-6747-B054-75E844C5776F}" presName="parTxOnly" presStyleLbl="node1" presStyleIdx="4" presStyleCnt="5">
        <dgm:presLayoutVars>
          <dgm:chMax val="0"/>
          <dgm:chPref val="0"/>
          <dgm:bulletEnabled val="1"/>
        </dgm:presLayoutVars>
      </dgm:prSet>
      <dgm:spPr/>
      <dgm:t>
        <a:bodyPr/>
        <a:lstStyle/>
        <a:p>
          <a:endParaRPr lang="en-US"/>
        </a:p>
      </dgm:t>
    </dgm:pt>
  </dgm:ptLst>
  <dgm:cxnLst>
    <dgm:cxn modelId="{9FDD2BEF-5BFC-4149-B2C9-C7CD6FE25EEE}" type="presOf" srcId="{E56A0FA3-013D-9F4F-AA2F-2D7473E4E41B}" destId="{9B6279C7-0F29-D841-AC6C-D547DCCCCE16}" srcOrd="0" destOrd="0" presId="urn:microsoft.com/office/officeart/2005/8/layout/chevron1"/>
    <dgm:cxn modelId="{9E579CE6-0365-AB4C-9281-69E2416F3B66}" type="presOf" srcId="{42FA35D4-9C9A-1447-9EDE-5689B3401E32}" destId="{87A96CDE-E092-B44F-9FD3-CEB0373BF76E}" srcOrd="0" destOrd="0" presId="urn:microsoft.com/office/officeart/2005/8/layout/chevron1"/>
    <dgm:cxn modelId="{DB59F39B-201F-D541-97DF-0D9456800A00}" srcId="{D9833CF4-9030-604F-8B68-B811867760B9}" destId="{E56A0FA3-013D-9F4F-AA2F-2D7473E4E41B}" srcOrd="1" destOrd="0" parTransId="{9567AF8C-C53E-AF48-85CF-C209F93DFD21}" sibTransId="{06928688-0298-0741-9C6F-862EA5FA1127}"/>
    <dgm:cxn modelId="{236B6236-65F5-AC43-AE3F-056970820DA1}" srcId="{D9833CF4-9030-604F-8B68-B811867760B9}" destId="{42FA35D4-9C9A-1447-9EDE-5689B3401E32}" srcOrd="3" destOrd="0" parTransId="{FAAF9CE7-964F-364B-B29F-756813B73030}" sibTransId="{CF074E7B-1D40-FB4F-8E7A-73A2829F1829}"/>
    <dgm:cxn modelId="{2BE30A37-FD27-FE4A-843E-0FB283B60200}" srcId="{D9833CF4-9030-604F-8B68-B811867760B9}" destId="{2F18D815-C34D-C044-BEBE-7DF2AC9A1ACC}" srcOrd="2" destOrd="0" parTransId="{36935512-14D6-474D-81E9-A981A9E9BECD}" sibTransId="{92A5F199-B2D1-0E40-8D1B-D97B0D6E9DF4}"/>
    <dgm:cxn modelId="{4C367362-A03B-8447-B8F7-52932F9CA920}" type="presOf" srcId="{252D8E7D-7866-6F44-B23C-BC489A9334F9}" destId="{934D2D22-2299-FD48-83F0-44551017C79E}" srcOrd="0" destOrd="0" presId="urn:microsoft.com/office/officeart/2005/8/layout/chevron1"/>
    <dgm:cxn modelId="{395A50C1-2BF1-2548-A27D-E64171822BA2}" type="presOf" srcId="{C5A120C2-021C-6747-B054-75E844C5776F}" destId="{9AAC814D-F1DA-A94A-AF8A-4D9FD339EBF3}" srcOrd="0" destOrd="0" presId="urn:microsoft.com/office/officeart/2005/8/layout/chevron1"/>
    <dgm:cxn modelId="{D59B716D-8B9A-D34E-B43E-902FCD53DC4A}" type="presOf" srcId="{D9833CF4-9030-604F-8B68-B811867760B9}" destId="{BF78A112-1BE7-034C-8BBF-9A3A6016BCC0}" srcOrd="0" destOrd="0" presId="urn:microsoft.com/office/officeart/2005/8/layout/chevron1"/>
    <dgm:cxn modelId="{7FA7FDC9-F145-614E-ABC3-86E51AA657AC}" type="presOf" srcId="{2F18D815-C34D-C044-BEBE-7DF2AC9A1ACC}" destId="{0D785287-8D95-7249-849A-79575F4D79AE}" srcOrd="0" destOrd="0" presId="urn:microsoft.com/office/officeart/2005/8/layout/chevron1"/>
    <dgm:cxn modelId="{D3B7CC34-2817-AB46-8804-4B4F57B9EEC4}" srcId="{D9833CF4-9030-604F-8B68-B811867760B9}" destId="{252D8E7D-7866-6F44-B23C-BC489A9334F9}" srcOrd="0" destOrd="0" parTransId="{3A882610-40A8-7242-B0D6-95742A797E3A}" sibTransId="{EF060B18-369E-2641-8DEC-16B54AD768FC}"/>
    <dgm:cxn modelId="{A76DFC42-E126-D842-A594-DF5991B2E9CD}" srcId="{D9833CF4-9030-604F-8B68-B811867760B9}" destId="{C5A120C2-021C-6747-B054-75E844C5776F}" srcOrd="4" destOrd="0" parTransId="{17B9A226-B46F-F94C-929D-E927CA3614A9}" sibTransId="{FF49989E-257A-BA40-AC64-14EAAD207515}"/>
    <dgm:cxn modelId="{86BC1306-A1FA-F84B-8DA2-A574D685E93E}" type="presParOf" srcId="{BF78A112-1BE7-034C-8BBF-9A3A6016BCC0}" destId="{934D2D22-2299-FD48-83F0-44551017C79E}" srcOrd="0" destOrd="0" presId="urn:microsoft.com/office/officeart/2005/8/layout/chevron1"/>
    <dgm:cxn modelId="{29513484-3E7D-C54D-8C68-D6E976921E00}" type="presParOf" srcId="{BF78A112-1BE7-034C-8BBF-9A3A6016BCC0}" destId="{ADA20216-6753-6040-8B90-97A6D46E0CD9}" srcOrd="1" destOrd="0" presId="urn:microsoft.com/office/officeart/2005/8/layout/chevron1"/>
    <dgm:cxn modelId="{E221A938-A1DA-CC47-B60B-6510150A967D}" type="presParOf" srcId="{BF78A112-1BE7-034C-8BBF-9A3A6016BCC0}" destId="{9B6279C7-0F29-D841-AC6C-D547DCCCCE16}" srcOrd="2" destOrd="0" presId="urn:microsoft.com/office/officeart/2005/8/layout/chevron1"/>
    <dgm:cxn modelId="{0C99FEA4-73A1-7248-8B88-10A547D31D0E}" type="presParOf" srcId="{BF78A112-1BE7-034C-8BBF-9A3A6016BCC0}" destId="{41338C20-565A-584A-9EC3-63EAC38EA6D4}" srcOrd="3" destOrd="0" presId="urn:microsoft.com/office/officeart/2005/8/layout/chevron1"/>
    <dgm:cxn modelId="{FD3954EE-835E-D946-83DE-6D1D5DEC1880}" type="presParOf" srcId="{BF78A112-1BE7-034C-8BBF-9A3A6016BCC0}" destId="{0D785287-8D95-7249-849A-79575F4D79AE}" srcOrd="4" destOrd="0" presId="urn:microsoft.com/office/officeart/2005/8/layout/chevron1"/>
    <dgm:cxn modelId="{0D685193-CBAD-2845-B7BA-AB285365AC2F}" type="presParOf" srcId="{BF78A112-1BE7-034C-8BBF-9A3A6016BCC0}" destId="{74EEAFC5-74DD-1246-BAA5-A93B02196DAB}" srcOrd="5" destOrd="0" presId="urn:microsoft.com/office/officeart/2005/8/layout/chevron1"/>
    <dgm:cxn modelId="{92E6FDD6-6400-DD46-8C21-EE72A04B8DB9}" type="presParOf" srcId="{BF78A112-1BE7-034C-8BBF-9A3A6016BCC0}" destId="{87A96CDE-E092-B44F-9FD3-CEB0373BF76E}" srcOrd="6" destOrd="0" presId="urn:microsoft.com/office/officeart/2005/8/layout/chevron1"/>
    <dgm:cxn modelId="{FEE68248-8875-6B43-AAE8-23E13D24A8B5}" type="presParOf" srcId="{BF78A112-1BE7-034C-8BBF-9A3A6016BCC0}" destId="{7ADDF121-47E2-C848-8306-79688F7BBABF}" srcOrd="7" destOrd="0" presId="urn:microsoft.com/office/officeart/2005/8/layout/chevron1"/>
    <dgm:cxn modelId="{03F0C3B2-EB59-0440-AAC3-B0F649BC270F}" type="presParOf" srcId="{BF78A112-1BE7-034C-8BBF-9A3A6016BCC0}" destId="{9AAC814D-F1DA-A94A-AF8A-4D9FD339EBF3}"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833CF4-9030-604F-8B68-B811867760B9}"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5C849218-127C-3044-978F-2BF716BB6A8B}">
      <dgm:prSet/>
      <dgm:spPr/>
      <dgm:t>
        <a:bodyPr/>
        <a:lstStyle/>
        <a:p>
          <a:r>
            <a:rPr lang="en-US" b="1" smtClean="0"/>
            <a:t>8 February </a:t>
          </a:r>
          <a:r>
            <a:rPr lang="en-US" smtClean="0"/>
            <a:t>wife of patient makes formal complaint</a:t>
          </a:r>
          <a:endParaRPr lang="en-US" dirty="0" smtClean="0"/>
        </a:p>
      </dgm:t>
    </dgm:pt>
    <dgm:pt modelId="{8A44C1AE-1AB2-1740-947F-775CD338BDF7}" type="parTrans" cxnId="{B19B8133-3584-C84F-ACAD-C4D5F4F3C2EF}">
      <dgm:prSet/>
      <dgm:spPr/>
      <dgm:t>
        <a:bodyPr/>
        <a:lstStyle/>
        <a:p>
          <a:endParaRPr lang="en-US"/>
        </a:p>
      </dgm:t>
    </dgm:pt>
    <dgm:pt modelId="{E5587E8C-B821-5C48-A891-906CCD6E03E9}" type="sibTrans" cxnId="{B19B8133-3584-C84F-ACAD-C4D5F4F3C2EF}">
      <dgm:prSet/>
      <dgm:spPr/>
      <dgm:t>
        <a:bodyPr/>
        <a:lstStyle/>
        <a:p>
          <a:endParaRPr lang="en-US"/>
        </a:p>
      </dgm:t>
    </dgm:pt>
    <dgm:pt modelId="{F4FFE7D2-D250-4B41-AF6F-25D47BF3302C}">
      <dgm:prSet/>
      <dgm:spPr/>
      <dgm:t>
        <a:bodyPr/>
        <a:lstStyle/>
        <a:p>
          <a:r>
            <a:rPr lang="en-US" b="1" smtClean="0"/>
            <a:t>Mar 2015 </a:t>
          </a:r>
          <a:r>
            <a:rPr lang="en-US" smtClean="0"/>
            <a:t>OD meetings held</a:t>
          </a:r>
          <a:endParaRPr lang="en-US" dirty="0" smtClean="0"/>
        </a:p>
      </dgm:t>
    </dgm:pt>
    <dgm:pt modelId="{93F854BA-321E-1847-8939-10050B02E472}" type="parTrans" cxnId="{46B63DC0-636D-354F-BE28-435A7A93A7F5}">
      <dgm:prSet/>
      <dgm:spPr/>
      <dgm:t>
        <a:bodyPr/>
        <a:lstStyle/>
        <a:p>
          <a:endParaRPr lang="en-US"/>
        </a:p>
      </dgm:t>
    </dgm:pt>
    <dgm:pt modelId="{2B30A140-0D9F-934E-8F5F-EA48480C664D}" type="sibTrans" cxnId="{46B63DC0-636D-354F-BE28-435A7A93A7F5}">
      <dgm:prSet/>
      <dgm:spPr/>
      <dgm:t>
        <a:bodyPr/>
        <a:lstStyle/>
        <a:p>
          <a:endParaRPr lang="en-US"/>
        </a:p>
      </dgm:t>
    </dgm:pt>
    <dgm:pt modelId="{72C1978B-EF57-5743-B682-FE6DDA10EE37}">
      <dgm:prSet/>
      <dgm:spPr/>
      <dgm:t>
        <a:bodyPr/>
        <a:lstStyle/>
        <a:p>
          <a:r>
            <a:rPr lang="en-US" b="1" smtClean="0"/>
            <a:t>27 May 2015 </a:t>
          </a:r>
          <a:r>
            <a:rPr lang="en-US" smtClean="0"/>
            <a:t>letter of apology sent</a:t>
          </a:r>
          <a:endParaRPr lang="en-US" dirty="0" smtClean="0"/>
        </a:p>
      </dgm:t>
    </dgm:pt>
    <dgm:pt modelId="{E476CCD8-CBA0-9748-BABE-3609767F2B7D}" type="parTrans" cxnId="{1450CF09-E3A7-D149-A8BA-9951709DA533}">
      <dgm:prSet/>
      <dgm:spPr/>
      <dgm:t>
        <a:bodyPr/>
        <a:lstStyle/>
        <a:p>
          <a:endParaRPr lang="en-US"/>
        </a:p>
      </dgm:t>
    </dgm:pt>
    <dgm:pt modelId="{99EDC258-5173-9F49-B55E-F6C0C0C59C55}" type="sibTrans" cxnId="{1450CF09-E3A7-D149-A8BA-9951709DA533}">
      <dgm:prSet/>
      <dgm:spPr/>
      <dgm:t>
        <a:bodyPr/>
        <a:lstStyle/>
        <a:p>
          <a:endParaRPr lang="en-US"/>
        </a:p>
      </dgm:t>
    </dgm:pt>
    <dgm:pt modelId="{96720436-2BB4-1D44-9ABB-9030662444FF}">
      <dgm:prSet/>
      <dgm:spPr/>
      <dgm:t>
        <a:bodyPr/>
        <a:lstStyle/>
        <a:p>
          <a:r>
            <a:rPr lang="en-US" b="1" smtClean="0"/>
            <a:t>Aug 2015 </a:t>
          </a:r>
          <a:r>
            <a:rPr lang="en-US" smtClean="0"/>
            <a:t>Independent review requested</a:t>
          </a:r>
          <a:endParaRPr lang="en-US" dirty="0" smtClean="0"/>
        </a:p>
      </dgm:t>
    </dgm:pt>
    <dgm:pt modelId="{F1B5654C-EE47-024F-8FBF-3CFE391F75E4}" type="parTrans" cxnId="{1FAB9CB0-B59F-A142-B61C-47452FF2CA40}">
      <dgm:prSet/>
      <dgm:spPr/>
      <dgm:t>
        <a:bodyPr/>
        <a:lstStyle/>
        <a:p>
          <a:endParaRPr lang="en-US"/>
        </a:p>
      </dgm:t>
    </dgm:pt>
    <dgm:pt modelId="{79E31A26-CF59-0247-926C-B3D61F2E1A0B}" type="sibTrans" cxnId="{1FAB9CB0-B59F-A142-B61C-47452FF2CA40}">
      <dgm:prSet/>
      <dgm:spPr/>
      <dgm:t>
        <a:bodyPr/>
        <a:lstStyle/>
        <a:p>
          <a:endParaRPr lang="en-US"/>
        </a:p>
      </dgm:t>
    </dgm:pt>
    <dgm:pt modelId="{B9043220-0C85-BC48-9965-F004530F17E7}">
      <dgm:prSet/>
      <dgm:spPr/>
      <dgm:t>
        <a:bodyPr/>
        <a:lstStyle/>
        <a:p>
          <a:r>
            <a:rPr lang="en-US" b="1" smtClean="0"/>
            <a:t>Nov 2015 </a:t>
          </a:r>
          <a:r>
            <a:rPr lang="en-US" smtClean="0"/>
            <a:t>report handed down</a:t>
          </a:r>
          <a:endParaRPr lang="en-US" dirty="0" smtClean="0"/>
        </a:p>
      </dgm:t>
    </dgm:pt>
    <dgm:pt modelId="{F574FF19-06EA-2C4F-AA2E-FF5711B2178F}" type="parTrans" cxnId="{C9667F00-E128-E64C-9DB7-9183C28318E2}">
      <dgm:prSet/>
      <dgm:spPr/>
      <dgm:t>
        <a:bodyPr/>
        <a:lstStyle/>
        <a:p>
          <a:endParaRPr lang="en-US"/>
        </a:p>
      </dgm:t>
    </dgm:pt>
    <dgm:pt modelId="{030147B9-F36C-6246-B653-3CCB7EED7889}" type="sibTrans" cxnId="{C9667F00-E128-E64C-9DB7-9183C28318E2}">
      <dgm:prSet/>
      <dgm:spPr/>
      <dgm:t>
        <a:bodyPr/>
        <a:lstStyle/>
        <a:p>
          <a:endParaRPr lang="en-US"/>
        </a:p>
      </dgm:t>
    </dgm:pt>
    <dgm:pt modelId="{BF78A112-1BE7-034C-8BBF-9A3A6016BCC0}" type="pres">
      <dgm:prSet presAssocID="{D9833CF4-9030-604F-8B68-B811867760B9}" presName="Name0" presStyleCnt="0">
        <dgm:presLayoutVars>
          <dgm:dir/>
          <dgm:animLvl val="lvl"/>
          <dgm:resizeHandles val="exact"/>
        </dgm:presLayoutVars>
      </dgm:prSet>
      <dgm:spPr/>
    </dgm:pt>
    <dgm:pt modelId="{9228B981-AEFC-5D44-B6AA-6EFEAA467220}" type="pres">
      <dgm:prSet presAssocID="{5C849218-127C-3044-978F-2BF716BB6A8B}" presName="parTxOnly" presStyleLbl="node1" presStyleIdx="0" presStyleCnt="5">
        <dgm:presLayoutVars>
          <dgm:chMax val="0"/>
          <dgm:chPref val="0"/>
          <dgm:bulletEnabled val="1"/>
        </dgm:presLayoutVars>
      </dgm:prSet>
      <dgm:spPr/>
    </dgm:pt>
    <dgm:pt modelId="{1BA0ABB9-890F-6048-BCBF-156DF71FEA34}" type="pres">
      <dgm:prSet presAssocID="{E5587E8C-B821-5C48-A891-906CCD6E03E9}" presName="parTxOnlySpace" presStyleCnt="0"/>
      <dgm:spPr/>
    </dgm:pt>
    <dgm:pt modelId="{E3F218A5-05F9-C546-B37D-F7780EA9C5B6}" type="pres">
      <dgm:prSet presAssocID="{F4FFE7D2-D250-4B41-AF6F-25D47BF3302C}" presName="parTxOnly" presStyleLbl="node1" presStyleIdx="1" presStyleCnt="5">
        <dgm:presLayoutVars>
          <dgm:chMax val="0"/>
          <dgm:chPref val="0"/>
          <dgm:bulletEnabled val="1"/>
        </dgm:presLayoutVars>
      </dgm:prSet>
      <dgm:spPr/>
    </dgm:pt>
    <dgm:pt modelId="{D83F5D16-4493-D242-8DF0-EB0C0AD79A8B}" type="pres">
      <dgm:prSet presAssocID="{2B30A140-0D9F-934E-8F5F-EA48480C664D}" presName="parTxOnlySpace" presStyleCnt="0"/>
      <dgm:spPr/>
    </dgm:pt>
    <dgm:pt modelId="{F0936785-2174-4C43-9825-F59DF9F22108}" type="pres">
      <dgm:prSet presAssocID="{72C1978B-EF57-5743-B682-FE6DDA10EE37}" presName="parTxOnly" presStyleLbl="node1" presStyleIdx="2" presStyleCnt="5">
        <dgm:presLayoutVars>
          <dgm:chMax val="0"/>
          <dgm:chPref val="0"/>
          <dgm:bulletEnabled val="1"/>
        </dgm:presLayoutVars>
      </dgm:prSet>
      <dgm:spPr/>
    </dgm:pt>
    <dgm:pt modelId="{BE333DB7-4705-284E-A181-EC55D701AE4A}" type="pres">
      <dgm:prSet presAssocID="{99EDC258-5173-9F49-B55E-F6C0C0C59C55}" presName="parTxOnlySpace" presStyleCnt="0"/>
      <dgm:spPr/>
    </dgm:pt>
    <dgm:pt modelId="{465B1E73-4928-2447-B1C7-14BF9F1DF409}" type="pres">
      <dgm:prSet presAssocID="{96720436-2BB4-1D44-9ABB-9030662444FF}" presName="parTxOnly" presStyleLbl="node1" presStyleIdx="3" presStyleCnt="5">
        <dgm:presLayoutVars>
          <dgm:chMax val="0"/>
          <dgm:chPref val="0"/>
          <dgm:bulletEnabled val="1"/>
        </dgm:presLayoutVars>
      </dgm:prSet>
      <dgm:spPr/>
    </dgm:pt>
    <dgm:pt modelId="{EADDFD9F-180F-0D47-9F26-49A9D8D86319}" type="pres">
      <dgm:prSet presAssocID="{79E31A26-CF59-0247-926C-B3D61F2E1A0B}" presName="parTxOnlySpace" presStyleCnt="0"/>
      <dgm:spPr/>
    </dgm:pt>
    <dgm:pt modelId="{CBA80063-7810-4B4B-9046-E7FA069FCA4F}" type="pres">
      <dgm:prSet presAssocID="{B9043220-0C85-BC48-9965-F004530F17E7}" presName="parTxOnly" presStyleLbl="node1" presStyleIdx="4" presStyleCnt="5">
        <dgm:presLayoutVars>
          <dgm:chMax val="0"/>
          <dgm:chPref val="0"/>
          <dgm:bulletEnabled val="1"/>
        </dgm:presLayoutVars>
      </dgm:prSet>
      <dgm:spPr/>
    </dgm:pt>
  </dgm:ptLst>
  <dgm:cxnLst>
    <dgm:cxn modelId="{1450CF09-E3A7-D149-A8BA-9951709DA533}" srcId="{D9833CF4-9030-604F-8B68-B811867760B9}" destId="{72C1978B-EF57-5743-B682-FE6DDA10EE37}" srcOrd="2" destOrd="0" parTransId="{E476CCD8-CBA0-9748-BABE-3609767F2B7D}" sibTransId="{99EDC258-5173-9F49-B55E-F6C0C0C59C55}"/>
    <dgm:cxn modelId="{CAE2FAD0-4DBE-504E-8D58-F5114B4776FD}" type="presOf" srcId="{B9043220-0C85-BC48-9965-F004530F17E7}" destId="{CBA80063-7810-4B4B-9046-E7FA069FCA4F}" srcOrd="0" destOrd="0" presId="urn:microsoft.com/office/officeart/2005/8/layout/chevron1"/>
    <dgm:cxn modelId="{1FAB9CB0-B59F-A142-B61C-47452FF2CA40}" srcId="{D9833CF4-9030-604F-8B68-B811867760B9}" destId="{96720436-2BB4-1D44-9ABB-9030662444FF}" srcOrd="3" destOrd="0" parTransId="{F1B5654C-EE47-024F-8FBF-3CFE391F75E4}" sibTransId="{79E31A26-CF59-0247-926C-B3D61F2E1A0B}"/>
    <dgm:cxn modelId="{DDBCAC14-AD38-0B40-BF7A-C0BF09FA2F46}" type="presOf" srcId="{F4FFE7D2-D250-4B41-AF6F-25D47BF3302C}" destId="{E3F218A5-05F9-C546-B37D-F7780EA9C5B6}" srcOrd="0" destOrd="0" presId="urn:microsoft.com/office/officeart/2005/8/layout/chevron1"/>
    <dgm:cxn modelId="{A9817253-52B7-564A-9492-FC533AED221B}" type="presOf" srcId="{D9833CF4-9030-604F-8B68-B811867760B9}" destId="{BF78A112-1BE7-034C-8BBF-9A3A6016BCC0}" srcOrd="0" destOrd="0" presId="urn:microsoft.com/office/officeart/2005/8/layout/chevron1"/>
    <dgm:cxn modelId="{C9667F00-E128-E64C-9DB7-9183C28318E2}" srcId="{D9833CF4-9030-604F-8B68-B811867760B9}" destId="{B9043220-0C85-BC48-9965-F004530F17E7}" srcOrd="4" destOrd="0" parTransId="{F574FF19-06EA-2C4F-AA2E-FF5711B2178F}" sibTransId="{030147B9-F36C-6246-B653-3CCB7EED7889}"/>
    <dgm:cxn modelId="{B19B8133-3584-C84F-ACAD-C4D5F4F3C2EF}" srcId="{D9833CF4-9030-604F-8B68-B811867760B9}" destId="{5C849218-127C-3044-978F-2BF716BB6A8B}" srcOrd="0" destOrd="0" parTransId="{8A44C1AE-1AB2-1740-947F-775CD338BDF7}" sibTransId="{E5587E8C-B821-5C48-A891-906CCD6E03E9}"/>
    <dgm:cxn modelId="{3E84A804-EE1D-9E49-997D-7CAFA5771B37}" type="presOf" srcId="{96720436-2BB4-1D44-9ABB-9030662444FF}" destId="{465B1E73-4928-2447-B1C7-14BF9F1DF409}" srcOrd="0" destOrd="0" presId="urn:microsoft.com/office/officeart/2005/8/layout/chevron1"/>
    <dgm:cxn modelId="{3981D1B7-155A-B844-B2CC-54DB0EB0AEA2}" type="presOf" srcId="{5C849218-127C-3044-978F-2BF716BB6A8B}" destId="{9228B981-AEFC-5D44-B6AA-6EFEAA467220}" srcOrd="0" destOrd="0" presId="urn:microsoft.com/office/officeart/2005/8/layout/chevron1"/>
    <dgm:cxn modelId="{7360AE37-43CC-BF4D-8CE9-799ECB7B01C0}" type="presOf" srcId="{72C1978B-EF57-5743-B682-FE6DDA10EE37}" destId="{F0936785-2174-4C43-9825-F59DF9F22108}" srcOrd="0" destOrd="0" presId="urn:microsoft.com/office/officeart/2005/8/layout/chevron1"/>
    <dgm:cxn modelId="{46B63DC0-636D-354F-BE28-435A7A93A7F5}" srcId="{D9833CF4-9030-604F-8B68-B811867760B9}" destId="{F4FFE7D2-D250-4B41-AF6F-25D47BF3302C}" srcOrd="1" destOrd="0" parTransId="{93F854BA-321E-1847-8939-10050B02E472}" sibTransId="{2B30A140-0D9F-934E-8F5F-EA48480C664D}"/>
    <dgm:cxn modelId="{916F61A0-3687-D745-9858-2EBD1415DDBA}" type="presParOf" srcId="{BF78A112-1BE7-034C-8BBF-9A3A6016BCC0}" destId="{9228B981-AEFC-5D44-B6AA-6EFEAA467220}" srcOrd="0" destOrd="0" presId="urn:microsoft.com/office/officeart/2005/8/layout/chevron1"/>
    <dgm:cxn modelId="{A75F5E95-1FAC-6B48-B900-950C592E9682}" type="presParOf" srcId="{BF78A112-1BE7-034C-8BBF-9A3A6016BCC0}" destId="{1BA0ABB9-890F-6048-BCBF-156DF71FEA34}" srcOrd="1" destOrd="0" presId="urn:microsoft.com/office/officeart/2005/8/layout/chevron1"/>
    <dgm:cxn modelId="{A787D384-0056-2C4B-8D84-C118C9F027C2}" type="presParOf" srcId="{BF78A112-1BE7-034C-8BBF-9A3A6016BCC0}" destId="{E3F218A5-05F9-C546-B37D-F7780EA9C5B6}" srcOrd="2" destOrd="0" presId="urn:microsoft.com/office/officeart/2005/8/layout/chevron1"/>
    <dgm:cxn modelId="{2F9B02BF-35C6-1342-841D-A85CE6FA32EE}" type="presParOf" srcId="{BF78A112-1BE7-034C-8BBF-9A3A6016BCC0}" destId="{D83F5D16-4493-D242-8DF0-EB0C0AD79A8B}" srcOrd="3" destOrd="0" presId="urn:microsoft.com/office/officeart/2005/8/layout/chevron1"/>
    <dgm:cxn modelId="{BE866954-D854-8E44-845F-4D9C28EDC2C0}" type="presParOf" srcId="{BF78A112-1BE7-034C-8BBF-9A3A6016BCC0}" destId="{F0936785-2174-4C43-9825-F59DF9F22108}" srcOrd="4" destOrd="0" presId="urn:microsoft.com/office/officeart/2005/8/layout/chevron1"/>
    <dgm:cxn modelId="{6C04599F-8E4D-E045-96D8-FF2BEED4F68A}" type="presParOf" srcId="{BF78A112-1BE7-034C-8BBF-9A3A6016BCC0}" destId="{BE333DB7-4705-284E-A181-EC55D701AE4A}" srcOrd="5" destOrd="0" presId="urn:microsoft.com/office/officeart/2005/8/layout/chevron1"/>
    <dgm:cxn modelId="{68BE430D-685F-864D-9B5F-CF3D187721CB}" type="presParOf" srcId="{BF78A112-1BE7-034C-8BBF-9A3A6016BCC0}" destId="{465B1E73-4928-2447-B1C7-14BF9F1DF409}" srcOrd="6" destOrd="0" presId="urn:microsoft.com/office/officeart/2005/8/layout/chevron1"/>
    <dgm:cxn modelId="{BAF8E95A-7115-554F-980D-89C30649F502}" type="presParOf" srcId="{BF78A112-1BE7-034C-8BBF-9A3A6016BCC0}" destId="{EADDFD9F-180F-0D47-9F26-49A9D8D86319}" srcOrd="7" destOrd="0" presId="urn:microsoft.com/office/officeart/2005/8/layout/chevron1"/>
    <dgm:cxn modelId="{36A4E897-86E2-6944-B137-B452B06639C8}" type="presParOf" srcId="{BF78A112-1BE7-034C-8BBF-9A3A6016BCC0}" destId="{CBA80063-7810-4B4B-9046-E7FA069FCA4F}" srcOrd="8"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DA36BF-03A9-974D-B2B1-FF3A5F0F30BC}">
      <dsp:nvSpPr>
        <dsp:cNvPr id="0" name=""/>
        <dsp:cNvSpPr/>
      </dsp:nvSpPr>
      <dsp:spPr>
        <a:xfrm>
          <a:off x="4129" y="1724774"/>
          <a:ext cx="1536127" cy="614451"/>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b="1" kern="1200" dirty="0" smtClean="0"/>
            <a:t>Mid 2014 </a:t>
          </a:r>
          <a:r>
            <a:rPr lang="en-US" sz="1000" kern="1200" dirty="0" smtClean="0"/>
            <a:t>CCOPMM query</a:t>
          </a:r>
          <a:endParaRPr lang="en-US" sz="1000" kern="1200" dirty="0"/>
        </a:p>
      </dsp:txBody>
      <dsp:txXfrm>
        <a:off x="4129" y="1724774"/>
        <a:ext cx="1536127" cy="614451"/>
      </dsp:txXfrm>
    </dsp:sp>
    <dsp:sp modelId="{412FB488-1A5B-2E4D-AFEC-1ADFEB8E3D5F}">
      <dsp:nvSpPr>
        <dsp:cNvPr id="0" name=""/>
        <dsp:cNvSpPr/>
      </dsp:nvSpPr>
      <dsp:spPr>
        <a:xfrm>
          <a:off x="1386644" y="1724774"/>
          <a:ext cx="1536127" cy="614451"/>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b="1" kern="1200" dirty="0" smtClean="0"/>
            <a:t>Mar 2015 </a:t>
          </a:r>
          <a:r>
            <a:rPr lang="en-US" sz="1000" kern="1200" dirty="0" smtClean="0"/>
            <a:t>Cluster</a:t>
          </a:r>
          <a:endParaRPr lang="en-US" sz="1000" kern="1200" dirty="0"/>
        </a:p>
      </dsp:txBody>
      <dsp:txXfrm>
        <a:off x="1386644" y="1724774"/>
        <a:ext cx="1536127" cy="614451"/>
      </dsp:txXfrm>
    </dsp:sp>
    <dsp:sp modelId="{9001B0AE-71E6-004D-9943-70EB47F9CD2A}">
      <dsp:nvSpPr>
        <dsp:cNvPr id="0" name=""/>
        <dsp:cNvSpPr/>
      </dsp:nvSpPr>
      <dsp:spPr>
        <a:xfrm>
          <a:off x="2769158" y="1724774"/>
          <a:ext cx="1536127" cy="614451"/>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err="1" smtClean="0"/>
            <a:t>Euan</a:t>
          </a:r>
          <a:r>
            <a:rPr lang="en-US" sz="1000" kern="1200" dirty="0" smtClean="0"/>
            <a:t> Wallace commissioned</a:t>
          </a:r>
          <a:endParaRPr lang="en-US" sz="1000" kern="1200" dirty="0"/>
        </a:p>
      </dsp:txBody>
      <dsp:txXfrm>
        <a:off x="2769158" y="1724774"/>
        <a:ext cx="1536127" cy="614451"/>
      </dsp:txXfrm>
    </dsp:sp>
    <dsp:sp modelId="{1E41D576-9FEA-974A-A5E4-B97C026AB52B}">
      <dsp:nvSpPr>
        <dsp:cNvPr id="0" name=""/>
        <dsp:cNvSpPr/>
      </dsp:nvSpPr>
      <dsp:spPr>
        <a:xfrm>
          <a:off x="4151673" y="1724774"/>
          <a:ext cx="1536127" cy="614451"/>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b="1" kern="1200" dirty="0" smtClean="0"/>
            <a:t>28 June 2015 </a:t>
          </a:r>
          <a:r>
            <a:rPr lang="en-US" sz="1000" kern="1200" dirty="0" smtClean="0"/>
            <a:t>Wallace reports to </a:t>
          </a:r>
          <a:r>
            <a:rPr lang="en-US" sz="1000" kern="1200" dirty="0" err="1" smtClean="0"/>
            <a:t>Govt</a:t>
          </a:r>
          <a:endParaRPr lang="en-US" sz="1000" kern="1200" dirty="0"/>
        </a:p>
      </dsp:txBody>
      <dsp:txXfrm>
        <a:off x="4151673" y="1724774"/>
        <a:ext cx="1536127" cy="614451"/>
      </dsp:txXfrm>
    </dsp:sp>
    <dsp:sp modelId="{E440CA0C-2D8C-CD43-BF27-457363773057}">
      <dsp:nvSpPr>
        <dsp:cNvPr id="0" name=""/>
        <dsp:cNvSpPr/>
      </dsp:nvSpPr>
      <dsp:spPr>
        <a:xfrm>
          <a:off x="5586041" y="1724774"/>
          <a:ext cx="1536127" cy="614451"/>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b="1" kern="1200" dirty="0" smtClean="0"/>
            <a:t>12 October 2015 </a:t>
          </a:r>
          <a:r>
            <a:rPr lang="en-US" sz="1000" kern="1200" dirty="0" smtClean="0"/>
            <a:t>patients notified</a:t>
          </a:r>
          <a:endParaRPr lang="en-US" sz="1000" kern="1200" dirty="0"/>
        </a:p>
      </dsp:txBody>
      <dsp:txXfrm>
        <a:off x="5586041" y="1724774"/>
        <a:ext cx="1536127" cy="614451"/>
      </dsp:txXfrm>
    </dsp:sp>
    <dsp:sp modelId="{58E34028-74A4-EF4F-AF4B-697B37D1E3E5}">
      <dsp:nvSpPr>
        <dsp:cNvPr id="0" name=""/>
        <dsp:cNvSpPr/>
      </dsp:nvSpPr>
      <dsp:spPr>
        <a:xfrm>
          <a:off x="6916703" y="1724774"/>
          <a:ext cx="1536127" cy="614451"/>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 </a:t>
          </a:r>
          <a:r>
            <a:rPr lang="en-US" sz="1000" b="1" kern="1200" dirty="0" smtClean="0"/>
            <a:t>16 Oct 2015 </a:t>
          </a:r>
          <a:r>
            <a:rPr lang="en-US" sz="1000" kern="1200" dirty="0" smtClean="0"/>
            <a:t>press conference</a:t>
          </a:r>
        </a:p>
      </dsp:txBody>
      <dsp:txXfrm>
        <a:off x="6916703" y="1724774"/>
        <a:ext cx="1536127" cy="61445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4D2D22-2299-FD48-83F0-44551017C79E}">
      <dsp:nvSpPr>
        <dsp:cNvPr id="0" name=""/>
        <dsp:cNvSpPr/>
      </dsp:nvSpPr>
      <dsp:spPr>
        <a:xfrm>
          <a:off x="2232" y="1245488"/>
          <a:ext cx="1986855" cy="794742"/>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b="1" kern="1200" dirty="0" smtClean="0"/>
            <a:t>July 2014 </a:t>
          </a:r>
          <a:r>
            <a:rPr lang="en-US" sz="1300" kern="1200" dirty="0" smtClean="0"/>
            <a:t>– Jan 2015 Incidents	</a:t>
          </a:r>
          <a:endParaRPr lang="en-US" sz="1300" kern="1200" dirty="0"/>
        </a:p>
      </dsp:txBody>
      <dsp:txXfrm>
        <a:off x="2232" y="1245488"/>
        <a:ext cx="1986855" cy="794742"/>
      </dsp:txXfrm>
    </dsp:sp>
    <dsp:sp modelId="{9B6279C7-0F29-D841-AC6C-D547DCCCCE16}">
      <dsp:nvSpPr>
        <dsp:cNvPr id="0" name=""/>
        <dsp:cNvSpPr/>
      </dsp:nvSpPr>
      <dsp:spPr>
        <a:xfrm>
          <a:off x="1790402" y="1245488"/>
          <a:ext cx="1986855" cy="794742"/>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b="1" kern="1200" dirty="0" smtClean="0"/>
            <a:t>19 Jan 2015 </a:t>
          </a:r>
          <a:r>
            <a:rPr lang="en-US" sz="1300" kern="1200" dirty="0" smtClean="0"/>
            <a:t>– error noticed</a:t>
          </a:r>
          <a:endParaRPr lang="en-US" sz="1300" kern="1200" dirty="0"/>
        </a:p>
      </dsp:txBody>
      <dsp:txXfrm>
        <a:off x="1790402" y="1245488"/>
        <a:ext cx="1986855" cy="794742"/>
      </dsp:txXfrm>
    </dsp:sp>
    <dsp:sp modelId="{0D785287-8D95-7249-849A-79575F4D79AE}">
      <dsp:nvSpPr>
        <dsp:cNvPr id="0" name=""/>
        <dsp:cNvSpPr/>
      </dsp:nvSpPr>
      <dsp:spPr>
        <a:xfrm>
          <a:off x="3578572" y="1245488"/>
          <a:ext cx="1986855" cy="794742"/>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b="1" kern="1200" dirty="0" smtClean="0"/>
            <a:t>20 Jan 2015 </a:t>
          </a:r>
          <a:r>
            <a:rPr lang="en-US" sz="1300" kern="1200" dirty="0" smtClean="0"/>
            <a:t>– modified protocol circulated</a:t>
          </a:r>
          <a:endParaRPr lang="en-US" sz="1300" kern="1200" dirty="0"/>
        </a:p>
      </dsp:txBody>
      <dsp:txXfrm>
        <a:off x="3578572" y="1245488"/>
        <a:ext cx="1986855" cy="794742"/>
      </dsp:txXfrm>
    </dsp:sp>
    <dsp:sp modelId="{87A96CDE-E092-B44F-9FD3-CEB0373BF76E}">
      <dsp:nvSpPr>
        <dsp:cNvPr id="0" name=""/>
        <dsp:cNvSpPr/>
      </dsp:nvSpPr>
      <dsp:spPr>
        <a:xfrm>
          <a:off x="5366742" y="1245488"/>
          <a:ext cx="1986855" cy="794742"/>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b="1" kern="1200" dirty="0" smtClean="0"/>
            <a:t>30 Jan 2015 </a:t>
          </a:r>
          <a:r>
            <a:rPr lang="en-US" sz="1300" kern="1200" dirty="0" smtClean="0"/>
            <a:t>FMC became aware of error</a:t>
          </a:r>
          <a:endParaRPr lang="en-US" sz="1300" kern="1200" dirty="0"/>
        </a:p>
      </dsp:txBody>
      <dsp:txXfrm>
        <a:off x="5366742" y="1245488"/>
        <a:ext cx="1986855" cy="794742"/>
      </dsp:txXfrm>
    </dsp:sp>
    <dsp:sp modelId="{9AAC814D-F1DA-A94A-AF8A-4D9FD339EBF3}">
      <dsp:nvSpPr>
        <dsp:cNvPr id="0" name=""/>
        <dsp:cNvSpPr/>
      </dsp:nvSpPr>
      <dsp:spPr>
        <a:xfrm>
          <a:off x="7154912" y="1245488"/>
          <a:ext cx="1986855" cy="794742"/>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smtClean="0"/>
            <a:t>5 February 2015 1</a:t>
          </a:r>
          <a:r>
            <a:rPr lang="en-US" sz="1300" kern="1200" baseline="30000" dirty="0" smtClean="0"/>
            <a:t>st</a:t>
          </a:r>
          <a:r>
            <a:rPr lang="en-US" sz="1300" kern="1200" dirty="0" smtClean="0"/>
            <a:t> patient notified</a:t>
          </a:r>
          <a:endParaRPr lang="en-US" sz="1300" kern="1200" dirty="0"/>
        </a:p>
      </dsp:txBody>
      <dsp:txXfrm>
        <a:off x="7154912" y="1245488"/>
        <a:ext cx="1986855" cy="79474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28B981-AEFC-5D44-B6AA-6EFEAA467220}">
      <dsp:nvSpPr>
        <dsp:cNvPr id="0" name=""/>
        <dsp:cNvSpPr/>
      </dsp:nvSpPr>
      <dsp:spPr>
        <a:xfrm>
          <a:off x="2232" y="1245488"/>
          <a:ext cx="1986855" cy="794742"/>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b="1" kern="1200" smtClean="0"/>
            <a:t>8 February </a:t>
          </a:r>
          <a:r>
            <a:rPr lang="en-US" sz="1300" kern="1200" smtClean="0"/>
            <a:t>wife of patient makes formal complaint</a:t>
          </a:r>
          <a:endParaRPr lang="en-US" sz="1300" kern="1200" dirty="0" smtClean="0"/>
        </a:p>
      </dsp:txBody>
      <dsp:txXfrm>
        <a:off x="2232" y="1245488"/>
        <a:ext cx="1986855" cy="794742"/>
      </dsp:txXfrm>
    </dsp:sp>
    <dsp:sp modelId="{E3F218A5-05F9-C546-B37D-F7780EA9C5B6}">
      <dsp:nvSpPr>
        <dsp:cNvPr id="0" name=""/>
        <dsp:cNvSpPr/>
      </dsp:nvSpPr>
      <dsp:spPr>
        <a:xfrm>
          <a:off x="1790402" y="1245488"/>
          <a:ext cx="1986855" cy="794742"/>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b="1" kern="1200" smtClean="0"/>
            <a:t>Mar 2015 </a:t>
          </a:r>
          <a:r>
            <a:rPr lang="en-US" sz="1300" kern="1200" smtClean="0"/>
            <a:t>OD meetings held</a:t>
          </a:r>
          <a:endParaRPr lang="en-US" sz="1300" kern="1200" dirty="0" smtClean="0"/>
        </a:p>
      </dsp:txBody>
      <dsp:txXfrm>
        <a:off x="1790402" y="1245488"/>
        <a:ext cx="1986855" cy="794742"/>
      </dsp:txXfrm>
    </dsp:sp>
    <dsp:sp modelId="{F0936785-2174-4C43-9825-F59DF9F22108}">
      <dsp:nvSpPr>
        <dsp:cNvPr id="0" name=""/>
        <dsp:cNvSpPr/>
      </dsp:nvSpPr>
      <dsp:spPr>
        <a:xfrm>
          <a:off x="3578572" y="1245488"/>
          <a:ext cx="1986855" cy="794742"/>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b="1" kern="1200" smtClean="0"/>
            <a:t>27 May 2015 </a:t>
          </a:r>
          <a:r>
            <a:rPr lang="en-US" sz="1300" kern="1200" smtClean="0"/>
            <a:t>letter of apology sent</a:t>
          </a:r>
          <a:endParaRPr lang="en-US" sz="1300" kern="1200" dirty="0" smtClean="0"/>
        </a:p>
      </dsp:txBody>
      <dsp:txXfrm>
        <a:off x="3578572" y="1245488"/>
        <a:ext cx="1986855" cy="794742"/>
      </dsp:txXfrm>
    </dsp:sp>
    <dsp:sp modelId="{465B1E73-4928-2447-B1C7-14BF9F1DF409}">
      <dsp:nvSpPr>
        <dsp:cNvPr id="0" name=""/>
        <dsp:cNvSpPr/>
      </dsp:nvSpPr>
      <dsp:spPr>
        <a:xfrm>
          <a:off x="5366742" y="1245488"/>
          <a:ext cx="1986855" cy="794742"/>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b="1" kern="1200" smtClean="0"/>
            <a:t>Aug 2015 </a:t>
          </a:r>
          <a:r>
            <a:rPr lang="en-US" sz="1300" kern="1200" smtClean="0"/>
            <a:t>Independent review requested</a:t>
          </a:r>
          <a:endParaRPr lang="en-US" sz="1300" kern="1200" dirty="0" smtClean="0"/>
        </a:p>
      </dsp:txBody>
      <dsp:txXfrm>
        <a:off x="5366742" y="1245488"/>
        <a:ext cx="1986855" cy="794742"/>
      </dsp:txXfrm>
    </dsp:sp>
    <dsp:sp modelId="{CBA80063-7810-4B4B-9046-E7FA069FCA4F}">
      <dsp:nvSpPr>
        <dsp:cNvPr id="0" name=""/>
        <dsp:cNvSpPr/>
      </dsp:nvSpPr>
      <dsp:spPr>
        <a:xfrm>
          <a:off x="7154912" y="1245488"/>
          <a:ext cx="1986855" cy="794742"/>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b="1" kern="1200" smtClean="0"/>
            <a:t>Nov 2015 </a:t>
          </a:r>
          <a:r>
            <a:rPr lang="en-US" sz="1300" kern="1200" smtClean="0"/>
            <a:t>report handed down</a:t>
          </a:r>
          <a:endParaRPr lang="en-US" sz="1300" kern="1200" dirty="0" smtClean="0"/>
        </a:p>
      </dsp:txBody>
      <dsp:txXfrm>
        <a:off x="7154912" y="1245488"/>
        <a:ext cx="1986855" cy="79474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B9F52F-B057-C14C-BC92-B1F0D2FFB912}" type="datetimeFigureOut">
              <a:rPr lang="en-US" smtClean="0"/>
              <a:pPr/>
              <a:t>10/21/16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605734-4802-A249-80BB-D2592C779C60}"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72098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99D38A-FF64-7D43-B091-AA309AD8B35F}" type="datetimeFigureOut">
              <a:rPr lang="en-US" smtClean="0"/>
              <a:pPr/>
              <a:t>10/21/16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2EB9B1-E4FB-C74B-8500-12D1B31EC1AA}"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208217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Mid 2014 – CCOPMM contacted Health Service to inquire whether certain stillbirths had been investigated</a:t>
            </a:r>
          </a:p>
          <a:p>
            <a:r>
              <a:rPr lang="en-US" dirty="0" smtClean="0"/>
              <a:t>March 2015 – CCOPMM alert Dept of Health to  cluster or </a:t>
            </a:r>
            <a:r>
              <a:rPr lang="en-US" dirty="0" err="1" smtClean="0"/>
              <a:t>perinatal</a:t>
            </a:r>
            <a:r>
              <a:rPr lang="en-US" dirty="0" smtClean="0"/>
              <a:t> deaths</a:t>
            </a:r>
          </a:p>
          <a:p>
            <a:r>
              <a:rPr lang="en-US" dirty="0" smtClean="0"/>
              <a:t>Prof </a:t>
            </a:r>
            <a:r>
              <a:rPr lang="en-US" dirty="0" err="1" smtClean="0"/>
              <a:t>Euan</a:t>
            </a:r>
            <a:r>
              <a:rPr lang="en-US" dirty="0" smtClean="0"/>
              <a:t> Wallace commissioned by State </a:t>
            </a:r>
            <a:r>
              <a:rPr lang="en-US" dirty="0" err="1" smtClean="0"/>
              <a:t>Govt</a:t>
            </a:r>
            <a:r>
              <a:rPr lang="en-US" dirty="0" smtClean="0"/>
              <a:t> to conduct a review</a:t>
            </a:r>
          </a:p>
          <a:p>
            <a:r>
              <a:rPr lang="en-US" dirty="0" smtClean="0"/>
              <a:t>28 June 2015 – Prof Wallace reported his findings to State Government</a:t>
            </a:r>
          </a:p>
          <a:p>
            <a:endParaRPr lang="en-US" dirty="0" smtClean="0"/>
          </a:p>
          <a:p>
            <a:r>
              <a:rPr lang="en-US" dirty="0" smtClean="0"/>
              <a:t>Around 12 October 2015 those patients identified by Professor Wallace, who had suffered avoidable losses, received notification (by telephone) and appointments were made to explain the report’s findings  </a:t>
            </a:r>
          </a:p>
          <a:p>
            <a:endParaRPr lang="en-US" dirty="0" smtClean="0"/>
          </a:p>
          <a:p>
            <a:r>
              <a:rPr lang="en-US" dirty="0" smtClean="0"/>
              <a:t>16 October 2015 – Health Minister holds press conference / media release</a:t>
            </a:r>
          </a:p>
          <a:p>
            <a:r>
              <a:rPr lang="en-US" dirty="0" smtClean="0"/>
              <a:t>Following the State Government’s announcement of the systemic failures at Bacchus Marsh Hospital, those patients identified by Professor Wallace, who had suffered avoidable losses, received notification and explanations from representatives of Bacchus Marsh Hospital. </a:t>
            </a:r>
          </a:p>
          <a:p>
            <a:endParaRPr lang="en-US" dirty="0" smtClean="0"/>
          </a:p>
          <a:p>
            <a:r>
              <a:rPr lang="en-US" dirty="0" smtClean="0"/>
              <a:t>April 2016 – findings of a widened investigation released</a:t>
            </a:r>
          </a:p>
          <a:p>
            <a:r>
              <a:rPr lang="en-US" dirty="0" smtClean="0"/>
              <a:t>8 June 2016 media reports findings of further review</a:t>
            </a:r>
          </a:p>
          <a:p>
            <a:endParaRPr lang="en-US" dirty="0"/>
          </a:p>
        </p:txBody>
      </p:sp>
      <p:sp>
        <p:nvSpPr>
          <p:cNvPr id="4" name="Slide Number Placeholder 3"/>
          <p:cNvSpPr>
            <a:spLocks noGrp="1"/>
          </p:cNvSpPr>
          <p:nvPr>
            <p:ph type="sldNum" sz="quarter" idx="10"/>
          </p:nvPr>
        </p:nvSpPr>
        <p:spPr/>
        <p:txBody>
          <a:bodyPr/>
          <a:lstStyle/>
          <a:p>
            <a:fld id="{E22EB9B1-E4FB-C74B-8500-12D1B31EC1AA}"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22EB9B1-E4FB-C74B-8500-12D1B31EC1AA}" type="slidenum">
              <a:rPr lang="en-US" smtClean="0"/>
              <a:pPr/>
              <a:t>19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28176609"/>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8 February </a:t>
            </a:r>
            <a:r>
              <a:rPr lang="en-US" dirty="0" smtClean="0"/>
              <a:t>wife of patient makes formal complaint</a:t>
            </a:r>
          </a:p>
          <a:p>
            <a:pPr lvl="0"/>
            <a:r>
              <a:rPr lang="en-US" b="1" dirty="0" smtClean="0"/>
              <a:t>Mar 2015 </a:t>
            </a:r>
            <a:r>
              <a:rPr lang="en-US" dirty="0" smtClean="0"/>
              <a:t>OD meetings held</a:t>
            </a:r>
          </a:p>
          <a:p>
            <a:pPr lvl="0"/>
            <a:r>
              <a:rPr lang="en-US" b="1" dirty="0" smtClean="0"/>
              <a:t>27 May 2015 </a:t>
            </a:r>
            <a:r>
              <a:rPr lang="en-US" dirty="0" smtClean="0"/>
              <a:t>letter of apology sent</a:t>
            </a:r>
          </a:p>
          <a:p>
            <a:pPr lvl="0"/>
            <a:r>
              <a:rPr lang="en-US" b="1" dirty="0" smtClean="0"/>
              <a:t>Aug 2015 </a:t>
            </a:r>
            <a:r>
              <a:rPr lang="en-US" dirty="0" smtClean="0"/>
              <a:t>Independent review requested</a:t>
            </a:r>
          </a:p>
          <a:p>
            <a:pPr lvl="0"/>
            <a:r>
              <a:rPr lang="en-US" b="1" dirty="0" smtClean="0"/>
              <a:t>Nov 2015 </a:t>
            </a:r>
            <a:r>
              <a:rPr lang="en-US" dirty="0" smtClean="0"/>
              <a:t>report handed down</a:t>
            </a:r>
          </a:p>
          <a:p>
            <a:endParaRPr lang="en-US" dirty="0"/>
          </a:p>
        </p:txBody>
      </p:sp>
      <p:sp>
        <p:nvSpPr>
          <p:cNvPr id="4" name="Slide Number Placeholder 3"/>
          <p:cNvSpPr>
            <a:spLocks noGrp="1"/>
          </p:cNvSpPr>
          <p:nvPr>
            <p:ph type="sldNum" sz="quarter" idx="10"/>
          </p:nvPr>
        </p:nvSpPr>
        <p:spPr/>
        <p:txBody>
          <a:bodyPr/>
          <a:lstStyle/>
          <a:p>
            <a:fld id="{E22EB9B1-E4FB-C74B-8500-12D1B31EC1AA}" type="slidenum">
              <a:rPr lang="en-US" smtClean="0"/>
              <a:pPr/>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Australian Open Disclosure Standard was Published in 2003 </a:t>
            </a:r>
          </a:p>
          <a:p>
            <a:r>
              <a:rPr lang="en-AU" sz="1200" b="0" i="0" u="none" strike="noStrike" kern="1200" baseline="0" dirty="0" smtClean="0">
                <a:solidFill>
                  <a:schemeClr val="tx1"/>
                </a:solidFill>
                <a:latin typeface="+mn-lt"/>
                <a:ea typeface="+mn-ea"/>
                <a:cs typeface="+mn-cs"/>
              </a:rPr>
              <a:t>The Australian Commission on Safety and Quality in Health CARE (ACSQHC) launched a new framework in May 2013.</a:t>
            </a:r>
          </a:p>
          <a:p>
            <a:endParaRPr lang="en-AU" sz="1200" b="0" i="1" u="none" strike="noStrike" kern="1200" baseline="0" dirty="0" smtClean="0">
              <a:solidFill>
                <a:schemeClr val="tx1"/>
              </a:solidFill>
              <a:latin typeface="+mn-lt"/>
              <a:ea typeface="+mn-ea"/>
              <a:cs typeface="+mn-cs"/>
            </a:endParaRPr>
          </a:p>
          <a:p>
            <a:r>
              <a:rPr lang="en-AU" sz="1200" b="0" i="1" u="none" strike="noStrike" kern="1200" baseline="0" dirty="0" smtClean="0">
                <a:solidFill>
                  <a:schemeClr val="tx1"/>
                </a:solidFill>
                <a:latin typeface="+mn-lt"/>
                <a:ea typeface="+mn-ea"/>
                <a:cs typeface="+mn-cs"/>
              </a:rPr>
              <a:t>Open and timely communication </a:t>
            </a:r>
          </a:p>
          <a:p>
            <a:r>
              <a:rPr lang="en-US" sz="1200" b="0" i="1" u="none" strike="noStrike" kern="1200" baseline="0" dirty="0" smtClean="0">
                <a:solidFill>
                  <a:schemeClr val="tx1"/>
                </a:solidFill>
                <a:latin typeface="+mn-lt"/>
                <a:ea typeface="+mn-ea"/>
                <a:cs typeface="+mn-cs"/>
              </a:rPr>
              <a:t>If things go wrong, the patient, their family and </a:t>
            </a:r>
            <a:r>
              <a:rPr lang="en-US" sz="1200" b="0" i="1" u="none" strike="noStrike" kern="1200" baseline="0" dirty="0" err="1" smtClean="0">
                <a:solidFill>
                  <a:schemeClr val="tx1"/>
                </a:solidFill>
                <a:latin typeface="+mn-lt"/>
                <a:ea typeface="+mn-ea"/>
                <a:cs typeface="+mn-cs"/>
              </a:rPr>
              <a:t>carers</a:t>
            </a:r>
            <a:r>
              <a:rPr lang="en-US" sz="1200" b="0" i="1" u="none" strike="noStrike" kern="1200" baseline="0" dirty="0" smtClean="0">
                <a:solidFill>
                  <a:schemeClr val="tx1"/>
                </a:solidFill>
                <a:latin typeface="+mn-lt"/>
                <a:ea typeface="+mn-ea"/>
                <a:cs typeface="+mn-cs"/>
              </a:rPr>
              <a:t> should be provided with information about what happened in a timely, open and honest manner. The open disclosure process is fluid and will often involve the provision of ongoing information. </a:t>
            </a:r>
          </a:p>
          <a:p>
            <a:r>
              <a:rPr lang="en-AU" sz="1200" b="0" i="1" u="none" strike="noStrike" kern="1200" baseline="0" dirty="0" smtClean="0">
                <a:solidFill>
                  <a:schemeClr val="tx1"/>
                </a:solidFill>
                <a:latin typeface="+mn-lt"/>
                <a:ea typeface="+mn-ea"/>
                <a:cs typeface="+mn-cs"/>
              </a:rPr>
              <a:t>Acknowledgement </a:t>
            </a:r>
          </a:p>
          <a:p>
            <a:r>
              <a:rPr lang="en-US" sz="1200" b="0" i="1" u="none" strike="noStrike" kern="1200" baseline="0" dirty="0" smtClean="0">
                <a:solidFill>
                  <a:schemeClr val="tx1"/>
                </a:solidFill>
                <a:latin typeface="+mn-lt"/>
                <a:ea typeface="+mn-ea"/>
                <a:cs typeface="+mn-cs"/>
              </a:rPr>
              <a:t>All adverse events should be acknowledged to the patient, their family and </a:t>
            </a:r>
            <a:r>
              <a:rPr lang="en-US" sz="1200" b="0" i="1" u="none" strike="noStrike" kern="1200" baseline="0" dirty="0" err="1" smtClean="0">
                <a:solidFill>
                  <a:schemeClr val="tx1"/>
                </a:solidFill>
                <a:latin typeface="+mn-lt"/>
                <a:ea typeface="+mn-ea"/>
                <a:cs typeface="+mn-cs"/>
              </a:rPr>
              <a:t>carers</a:t>
            </a:r>
            <a:r>
              <a:rPr lang="en-US" sz="1200" b="0" i="1" u="none" strike="noStrike" kern="1200" baseline="0" dirty="0" smtClean="0">
                <a:solidFill>
                  <a:schemeClr val="tx1"/>
                </a:solidFill>
                <a:latin typeface="+mn-lt"/>
                <a:ea typeface="+mn-ea"/>
                <a:cs typeface="+mn-cs"/>
              </a:rPr>
              <a:t> as soon as practicable. Health service </a:t>
            </a:r>
            <a:r>
              <a:rPr lang="en-US" sz="1200" b="0" i="1" u="none" strike="noStrike" kern="1200" baseline="0" dirty="0" err="1" smtClean="0">
                <a:solidFill>
                  <a:schemeClr val="tx1"/>
                </a:solidFill>
                <a:latin typeface="+mn-lt"/>
                <a:ea typeface="+mn-ea"/>
                <a:cs typeface="+mn-cs"/>
              </a:rPr>
              <a:t>organisations</a:t>
            </a:r>
            <a:r>
              <a:rPr lang="en-US" sz="1200" b="0" i="1" u="none" strike="noStrike" kern="1200" baseline="0" dirty="0" smtClean="0">
                <a:solidFill>
                  <a:schemeClr val="tx1"/>
                </a:solidFill>
                <a:latin typeface="+mn-lt"/>
                <a:ea typeface="+mn-ea"/>
                <a:cs typeface="+mn-cs"/>
              </a:rPr>
              <a:t> should acknowledge when an adverse event has occurred and initiate open disclosure. </a:t>
            </a:r>
          </a:p>
          <a:p>
            <a:r>
              <a:rPr lang="en-US" sz="1200" b="0" i="1" u="none" strike="noStrike" kern="1200" baseline="0" dirty="0" smtClean="0">
                <a:solidFill>
                  <a:schemeClr val="tx1"/>
                </a:solidFill>
                <a:latin typeface="+mn-lt"/>
                <a:ea typeface="+mn-ea"/>
                <a:cs typeface="+mn-cs"/>
              </a:rPr>
              <a:t>Apology or expression of regret </a:t>
            </a:r>
          </a:p>
          <a:p>
            <a:r>
              <a:rPr lang="en-US" sz="1200" b="0" i="1" u="none" strike="noStrike" kern="1200" baseline="0" dirty="0" smtClean="0">
                <a:solidFill>
                  <a:schemeClr val="tx1"/>
                </a:solidFill>
                <a:latin typeface="+mn-lt"/>
                <a:ea typeface="+mn-ea"/>
                <a:cs typeface="+mn-cs"/>
              </a:rPr>
              <a:t>As early as possible, the patient, their family and </a:t>
            </a:r>
            <a:r>
              <a:rPr lang="en-US" sz="1200" b="0" i="1" u="none" strike="noStrike" kern="1200" baseline="0" dirty="0" err="1" smtClean="0">
                <a:solidFill>
                  <a:schemeClr val="tx1"/>
                </a:solidFill>
                <a:latin typeface="+mn-lt"/>
                <a:ea typeface="+mn-ea"/>
                <a:cs typeface="+mn-cs"/>
              </a:rPr>
              <a:t>carers</a:t>
            </a:r>
            <a:r>
              <a:rPr lang="en-US" sz="1200" b="0" i="1" u="none" strike="noStrike" kern="1200" baseline="0" dirty="0" smtClean="0">
                <a:solidFill>
                  <a:schemeClr val="tx1"/>
                </a:solidFill>
                <a:latin typeface="+mn-lt"/>
                <a:ea typeface="+mn-ea"/>
                <a:cs typeface="+mn-cs"/>
              </a:rPr>
              <a:t> should receive an apology or expression of regret for any harm that resulted from an adverse event. An apology or expression of regret should include the words ‘I am sorry’ or ‘we are sorry’, but must not contain speculative statements, admission of liability or apportioning of blame </a:t>
            </a:r>
            <a:endParaRPr lang="en-AU" i="1" dirty="0"/>
          </a:p>
        </p:txBody>
      </p:sp>
      <p:sp>
        <p:nvSpPr>
          <p:cNvPr id="4" name="Slide Number Placeholder 3"/>
          <p:cNvSpPr>
            <a:spLocks noGrp="1"/>
          </p:cNvSpPr>
          <p:nvPr>
            <p:ph type="sldNum" sz="quarter" idx="10"/>
          </p:nvPr>
        </p:nvSpPr>
        <p:spPr/>
        <p:txBody>
          <a:bodyPr/>
          <a:lstStyle/>
          <a:p>
            <a:fld id="{E22EB9B1-E4FB-C74B-8500-12D1B31EC1AA}" type="slidenum">
              <a:rPr lang="en-US" smtClean="0"/>
              <a:pPr/>
              <a:t>23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62912219"/>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Amongst the recommendations of Iedema et al (BMJ 2011) are that effective incident disclosure requires:</a:t>
            </a:r>
          </a:p>
          <a:p>
            <a:r>
              <a:rPr lang="en-AU" dirty="0" smtClean="0"/>
              <a:t>Preparing everyone for the meeting</a:t>
            </a:r>
          </a:p>
          <a:p>
            <a:r>
              <a:rPr lang="en-AU" dirty="0" smtClean="0"/>
              <a:t>Patient support being present </a:t>
            </a:r>
          </a:p>
          <a:p>
            <a:endParaRPr lang="en-AU" dirty="0" smtClean="0"/>
          </a:p>
          <a:p>
            <a:r>
              <a:rPr lang="en-AU" dirty="0" smtClean="0"/>
              <a:t>Further Piper</a:t>
            </a:r>
            <a:r>
              <a:rPr lang="en-AU" baseline="0" dirty="0" smtClean="0"/>
              <a:t> et al (AJRH 2014) found that ‘seeing one another face to face was critical for all parties to appreciate the personal and emotional implications of what went wrong and gain or convey reassurance that the harm caused is taken seriously’</a:t>
            </a:r>
            <a:endParaRPr lang="en-AU" dirty="0"/>
          </a:p>
        </p:txBody>
      </p:sp>
      <p:sp>
        <p:nvSpPr>
          <p:cNvPr id="4" name="Slide Number Placeholder 3"/>
          <p:cNvSpPr>
            <a:spLocks noGrp="1"/>
          </p:cNvSpPr>
          <p:nvPr>
            <p:ph type="sldNum" sz="quarter" idx="10"/>
          </p:nvPr>
        </p:nvSpPr>
        <p:spPr/>
        <p:txBody>
          <a:bodyPr/>
          <a:lstStyle/>
          <a:p>
            <a:fld id="{E22EB9B1-E4FB-C74B-8500-12D1B31EC1AA}" type="slidenum">
              <a:rPr lang="en-US" smtClean="0"/>
              <a:pPr/>
              <a:t>24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81302345"/>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Studdert</a:t>
            </a:r>
            <a:r>
              <a:rPr lang="en-AU" dirty="0" smtClean="0"/>
              <a:t> et al (MJA 2010) point out advice from insurers and hospital execs is amongst the perceived</a:t>
            </a:r>
            <a:r>
              <a:rPr lang="en-AU" baseline="0" dirty="0" smtClean="0"/>
              <a:t> barriers to OD</a:t>
            </a:r>
            <a:endParaRPr lang="en-AU" dirty="0"/>
          </a:p>
        </p:txBody>
      </p:sp>
      <p:sp>
        <p:nvSpPr>
          <p:cNvPr id="4" name="Slide Number Placeholder 3"/>
          <p:cNvSpPr>
            <a:spLocks noGrp="1"/>
          </p:cNvSpPr>
          <p:nvPr>
            <p:ph type="sldNum" sz="quarter" idx="10"/>
          </p:nvPr>
        </p:nvSpPr>
        <p:spPr/>
        <p:txBody>
          <a:bodyPr/>
          <a:lstStyle/>
          <a:p>
            <a:fld id="{E22EB9B1-E4FB-C74B-8500-12D1B31EC1AA}" type="slidenum">
              <a:rPr lang="en-US" smtClean="0"/>
              <a:pPr/>
              <a:t>26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44373187"/>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22EB9B1-E4FB-C74B-8500-12D1B31EC1AA}" type="slidenum">
              <a:rPr lang="en-US" smtClean="0"/>
              <a:pPr/>
              <a:t>31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81302345"/>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Panel established to review the Dept of Health and Human Services’ governance of quality and safety in Victorian hospitals</a:t>
            </a:r>
          </a:p>
          <a:p>
            <a:endParaRPr lang="en-US" dirty="0" smtClean="0"/>
          </a:p>
          <a:p>
            <a:r>
              <a:rPr lang="en-US" dirty="0" smtClean="0"/>
              <a:t>Terms of</a:t>
            </a:r>
            <a:r>
              <a:rPr lang="en-US" baseline="0" dirty="0" smtClean="0"/>
              <a:t> reference were expansive</a:t>
            </a:r>
          </a:p>
          <a:p>
            <a:endParaRPr lang="en-US" baseline="0" dirty="0" smtClean="0"/>
          </a:p>
          <a:p>
            <a:r>
              <a:rPr lang="en-US" baseline="0" dirty="0" smtClean="0"/>
              <a:t>Released 14 Oct</a:t>
            </a:r>
          </a:p>
          <a:p>
            <a:endParaRPr lang="en-US" baseline="0" dirty="0" smtClean="0"/>
          </a:p>
          <a:p>
            <a:r>
              <a:rPr lang="en-US" dirty="0" smtClean="0"/>
              <a:t>Establishment of a specialist Office for Safety and Quality Improvement (OSQI) with responsibility for coordinating the efforts of clinical networks and relevant consultative councils and programs to drive system-wide improvement in safety and quality</a:t>
            </a:r>
          </a:p>
          <a:p>
            <a:endParaRPr lang="en-US" dirty="0" smtClean="0"/>
          </a:p>
          <a:p>
            <a:r>
              <a:rPr lang="en-US" dirty="0" smtClean="0"/>
              <a:t>Establish a Duty of </a:t>
            </a:r>
            <a:r>
              <a:rPr lang="en-US" dirty="0" err="1" smtClean="0"/>
              <a:t>Candour</a:t>
            </a:r>
            <a:r>
              <a:rPr lang="en-US" dirty="0" smtClean="0"/>
              <a:t> requiring any </a:t>
            </a:r>
            <a:r>
              <a:rPr lang="en-US" dirty="0" err="1" smtClean="0"/>
              <a:t>personn</a:t>
            </a:r>
            <a:r>
              <a:rPr lang="en-US" dirty="0" smtClean="0"/>
              <a:t> harmed while receiving care to be informed and </a:t>
            </a:r>
            <a:r>
              <a:rPr lang="en-US" dirty="0" err="1" smtClean="0"/>
              <a:t>apologised</a:t>
            </a:r>
            <a:r>
              <a:rPr lang="en-US" dirty="0" smtClean="0"/>
              <a:t> to</a:t>
            </a:r>
          </a:p>
          <a:p>
            <a:endParaRPr lang="en-US" dirty="0" smtClean="0"/>
          </a:p>
          <a:p>
            <a:r>
              <a:rPr lang="en-US" dirty="0" smtClean="0"/>
              <a:t>That the government refers the issue of the feasibility of extending no-fault medical insurance to all healthcare injuries not currently planned to be covered by the NDIS or NIIS to the Legislative Council for investigation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2EB9B1-E4FB-C74B-8500-12D1B31EC1AA}" type="slidenum">
              <a:rPr lang="en-US" smtClean="0"/>
              <a:pPr/>
              <a:t>33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EB9B1-E4FB-C74B-8500-12D1B31EC1AA}" type="slidenum">
              <a:rPr lang="en-US" smtClean="0"/>
              <a:pPr/>
              <a:t>35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01763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Plain Page">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003994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perator 4">
    <p:spTree>
      <p:nvGrpSpPr>
        <p:cNvPr id="1" name=""/>
        <p:cNvGrpSpPr/>
        <p:nvPr/>
      </p:nvGrpSpPr>
      <p:grpSpPr>
        <a:xfrm>
          <a:off x="0" y="0"/>
          <a:ext cx="0" cy="0"/>
          <a:chOff x="0" y="0"/>
          <a:chExt cx="0" cy="0"/>
        </a:xfrm>
      </p:grpSpPr>
      <p:sp>
        <p:nvSpPr>
          <p:cNvPr id="3" name="Rectangle 2"/>
          <p:cNvSpPr/>
          <p:nvPr userDrawn="1"/>
        </p:nvSpPr>
        <p:spPr>
          <a:xfrm>
            <a:off x="0" y="0"/>
            <a:ext cx="6275577" cy="6858000"/>
          </a:xfrm>
          <a:prstGeom prst="rect">
            <a:avLst/>
          </a:prstGeom>
          <a:solidFill>
            <a:srgbClr val="00B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ondon Light"/>
            </a:endParaRPr>
          </a:p>
        </p:txBody>
      </p:sp>
      <p:pic>
        <p:nvPicPr>
          <p:cNvPr id="5" name="Picture 4"/>
          <p:cNvPicPr>
            <a:picLocks noChangeAspect="1"/>
          </p:cNvPicPr>
          <p:nvPr userDrawn="1"/>
        </p:nvPicPr>
        <p:blipFill>
          <a:blip r:embed="rId2"/>
          <a:stretch>
            <a:fillRect/>
          </a:stretch>
        </p:blipFill>
        <p:spPr>
          <a:xfrm>
            <a:off x="7694420" y="6099426"/>
            <a:ext cx="1257300" cy="622300"/>
          </a:xfrm>
          <a:prstGeom prst="rect">
            <a:avLst/>
          </a:prstGeom>
        </p:spPr>
      </p:pic>
      <p:sp>
        <p:nvSpPr>
          <p:cNvPr id="4" name="Rectangle 3"/>
          <p:cNvSpPr/>
          <p:nvPr userDrawn="1"/>
        </p:nvSpPr>
        <p:spPr>
          <a:xfrm>
            <a:off x="6275577" y="0"/>
            <a:ext cx="2868423" cy="6038958"/>
          </a:xfrm>
          <a:prstGeom prst="rect">
            <a:avLst/>
          </a:prstGeom>
          <a:solidFill>
            <a:srgbClr val="2E2D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ondon Ligh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28587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perator 5">
    <p:spTree>
      <p:nvGrpSpPr>
        <p:cNvPr id="1" name=""/>
        <p:cNvGrpSpPr/>
        <p:nvPr/>
      </p:nvGrpSpPr>
      <p:grpSpPr>
        <a:xfrm>
          <a:off x="0" y="0"/>
          <a:ext cx="0" cy="0"/>
          <a:chOff x="0" y="0"/>
          <a:chExt cx="0" cy="0"/>
        </a:xfrm>
      </p:grpSpPr>
      <p:sp>
        <p:nvSpPr>
          <p:cNvPr id="3" name="Rectangle 2"/>
          <p:cNvSpPr/>
          <p:nvPr userDrawn="1"/>
        </p:nvSpPr>
        <p:spPr>
          <a:xfrm>
            <a:off x="0" y="0"/>
            <a:ext cx="6275577" cy="6858000"/>
          </a:xfrm>
          <a:prstGeom prst="rect">
            <a:avLst/>
          </a:prstGeom>
          <a:solidFill>
            <a:srgbClr val="C4BC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ondon Light"/>
            </a:endParaRPr>
          </a:p>
        </p:txBody>
      </p:sp>
      <p:pic>
        <p:nvPicPr>
          <p:cNvPr id="5" name="Picture 4"/>
          <p:cNvPicPr>
            <a:picLocks noChangeAspect="1"/>
          </p:cNvPicPr>
          <p:nvPr userDrawn="1"/>
        </p:nvPicPr>
        <p:blipFill>
          <a:blip r:embed="rId2"/>
          <a:stretch>
            <a:fillRect/>
          </a:stretch>
        </p:blipFill>
        <p:spPr>
          <a:xfrm>
            <a:off x="7694420" y="6099426"/>
            <a:ext cx="1257300" cy="622300"/>
          </a:xfrm>
          <a:prstGeom prst="rect">
            <a:avLst/>
          </a:prstGeom>
        </p:spPr>
      </p:pic>
      <p:sp>
        <p:nvSpPr>
          <p:cNvPr id="4" name="Rectangle 3"/>
          <p:cNvSpPr/>
          <p:nvPr userDrawn="1"/>
        </p:nvSpPr>
        <p:spPr>
          <a:xfrm>
            <a:off x="6275577" y="0"/>
            <a:ext cx="2868423" cy="6038958"/>
          </a:xfrm>
          <a:prstGeom prst="rect">
            <a:avLst/>
          </a:prstGeom>
          <a:solidFill>
            <a:srgbClr val="2E2D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ondon Ligh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59064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perator 6">
    <p:spTree>
      <p:nvGrpSpPr>
        <p:cNvPr id="1" name=""/>
        <p:cNvGrpSpPr/>
        <p:nvPr/>
      </p:nvGrpSpPr>
      <p:grpSpPr>
        <a:xfrm>
          <a:off x="0" y="0"/>
          <a:ext cx="0" cy="0"/>
          <a:chOff x="0" y="0"/>
          <a:chExt cx="0" cy="0"/>
        </a:xfrm>
      </p:grpSpPr>
      <p:sp>
        <p:nvSpPr>
          <p:cNvPr id="3" name="Rectangle 2"/>
          <p:cNvSpPr/>
          <p:nvPr userDrawn="1"/>
        </p:nvSpPr>
        <p:spPr>
          <a:xfrm>
            <a:off x="0" y="0"/>
            <a:ext cx="9144000" cy="5998428"/>
          </a:xfrm>
          <a:prstGeom prst="rect">
            <a:avLst/>
          </a:prstGeom>
          <a:solidFill>
            <a:srgbClr val="5931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ondon Light"/>
            </a:endParaRPr>
          </a:p>
        </p:txBody>
      </p:sp>
      <p:pic>
        <p:nvPicPr>
          <p:cNvPr id="5" name="Picture 4"/>
          <p:cNvPicPr>
            <a:picLocks noChangeAspect="1"/>
          </p:cNvPicPr>
          <p:nvPr userDrawn="1"/>
        </p:nvPicPr>
        <p:blipFill>
          <a:blip r:embed="rId2"/>
          <a:stretch>
            <a:fillRect/>
          </a:stretch>
        </p:blipFill>
        <p:spPr>
          <a:xfrm>
            <a:off x="7694420" y="6099426"/>
            <a:ext cx="1257300" cy="6223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59064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perator 7">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2E2D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ondon Light"/>
            </a:endParaRPr>
          </a:p>
        </p:txBody>
      </p:sp>
      <p:pic>
        <p:nvPicPr>
          <p:cNvPr id="5" name="Picture 4"/>
          <p:cNvPicPr>
            <a:picLocks noChangeAspect="1"/>
          </p:cNvPicPr>
          <p:nvPr userDrawn="1"/>
        </p:nvPicPr>
        <p:blipFill>
          <a:blip r:embed="rId2"/>
          <a:stretch>
            <a:fillRect/>
          </a:stretch>
        </p:blipFill>
        <p:spPr>
          <a:xfrm>
            <a:off x="7694420" y="6099426"/>
            <a:ext cx="1257300" cy="6223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3887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Icon Pag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B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ondon Ligh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5362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Seperator 2">
    <p:spTree>
      <p:nvGrpSpPr>
        <p:cNvPr id="1" name=""/>
        <p:cNvGrpSpPr/>
        <p:nvPr/>
      </p:nvGrpSpPr>
      <p:grpSpPr>
        <a:xfrm>
          <a:off x="0" y="0"/>
          <a:ext cx="0" cy="0"/>
          <a:chOff x="0" y="0"/>
          <a:chExt cx="0" cy="0"/>
        </a:xfrm>
      </p:grpSpPr>
      <p:sp>
        <p:nvSpPr>
          <p:cNvPr id="3" name="Rectangle 2"/>
          <p:cNvSpPr/>
          <p:nvPr userDrawn="1"/>
        </p:nvSpPr>
        <p:spPr>
          <a:xfrm>
            <a:off x="0" y="0"/>
            <a:ext cx="9144000" cy="5998428"/>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ondon Light"/>
            </a:endParaRPr>
          </a:p>
        </p:txBody>
      </p:sp>
      <p:pic>
        <p:nvPicPr>
          <p:cNvPr id="5" name="Picture 4"/>
          <p:cNvPicPr>
            <a:picLocks noChangeAspect="1"/>
          </p:cNvPicPr>
          <p:nvPr userDrawn="1"/>
        </p:nvPicPr>
        <p:blipFill>
          <a:blip r:embed="rId2"/>
          <a:stretch>
            <a:fillRect/>
          </a:stretch>
        </p:blipFill>
        <p:spPr>
          <a:xfrm>
            <a:off x="7694420" y="6099426"/>
            <a:ext cx="1257300" cy="622300"/>
          </a:xfrm>
          <a:prstGeom prst="rect">
            <a:avLst/>
          </a:prstGeom>
        </p:spPr>
      </p:pic>
      <p:sp>
        <p:nvSpPr>
          <p:cNvPr id="4" name="Text Placeholder 6"/>
          <p:cNvSpPr>
            <a:spLocks noGrp="1"/>
          </p:cNvSpPr>
          <p:nvPr>
            <p:ph type="body" sz="quarter" idx="10" hasCustomPrompt="1"/>
          </p:nvPr>
        </p:nvSpPr>
        <p:spPr>
          <a:xfrm>
            <a:off x="946149" y="2869750"/>
            <a:ext cx="4243819" cy="1536700"/>
          </a:xfrm>
          <a:prstGeom prst="rect">
            <a:avLst/>
          </a:prstGeom>
        </p:spPr>
        <p:txBody>
          <a:bodyPr vert="horz"/>
          <a:lstStyle>
            <a:lvl1pPr marL="0" indent="0">
              <a:buNone/>
              <a:defRPr sz="4000" b="1" i="0"/>
            </a:lvl1pPr>
          </a:lstStyle>
          <a:p>
            <a:pPr lvl="0"/>
            <a:r>
              <a:rPr lang="en-AU" dirty="0" smtClean="0"/>
              <a:t>Click to add text</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51552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Seperator 6">
    <p:spTree>
      <p:nvGrpSpPr>
        <p:cNvPr id="1" name=""/>
        <p:cNvGrpSpPr/>
        <p:nvPr/>
      </p:nvGrpSpPr>
      <p:grpSpPr>
        <a:xfrm>
          <a:off x="0" y="0"/>
          <a:ext cx="0" cy="0"/>
          <a:chOff x="0" y="0"/>
          <a:chExt cx="0" cy="0"/>
        </a:xfrm>
      </p:grpSpPr>
      <p:sp>
        <p:nvSpPr>
          <p:cNvPr id="3" name="Rectangle 2"/>
          <p:cNvSpPr/>
          <p:nvPr userDrawn="1"/>
        </p:nvSpPr>
        <p:spPr>
          <a:xfrm>
            <a:off x="0" y="0"/>
            <a:ext cx="9144000" cy="5998428"/>
          </a:xfrm>
          <a:prstGeom prst="rect">
            <a:avLst/>
          </a:prstGeom>
          <a:solidFill>
            <a:srgbClr val="5931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ondon Light"/>
            </a:endParaRPr>
          </a:p>
        </p:txBody>
      </p:sp>
      <p:pic>
        <p:nvPicPr>
          <p:cNvPr id="5" name="Picture 4"/>
          <p:cNvPicPr>
            <a:picLocks noChangeAspect="1"/>
          </p:cNvPicPr>
          <p:nvPr userDrawn="1"/>
        </p:nvPicPr>
        <p:blipFill>
          <a:blip r:embed="rId2"/>
          <a:stretch>
            <a:fillRect/>
          </a:stretch>
        </p:blipFill>
        <p:spPr>
          <a:xfrm>
            <a:off x="7694420" y="6099426"/>
            <a:ext cx="1257300" cy="622300"/>
          </a:xfrm>
          <a:prstGeom prst="rect">
            <a:avLst/>
          </a:prstGeom>
        </p:spPr>
      </p:pic>
      <p:sp>
        <p:nvSpPr>
          <p:cNvPr id="4" name="Text Placeholder 6"/>
          <p:cNvSpPr>
            <a:spLocks noGrp="1"/>
          </p:cNvSpPr>
          <p:nvPr>
            <p:ph type="body" sz="quarter" idx="10" hasCustomPrompt="1"/>
          </p:nvPr>
        </p:nvSpPr>
        <p:spPr>
          <a:xfrm>
            <a:off x="946149" y="2869750"/>
            <a:ext cx="4243819" cy="1536700"/>
          </a:xfrm>
          <a:prstGeom prst="rect">
            <a:avLst/>
          </a:prstGeom>
        </p:spPr>
        <p:txBody>
          <a:bodyPr vert="horz"/>
          <a:lstStyle>
            <a:lvl1pPr marL="0" indent="0">
              <a:buNone/>
              <a:defRPr sz="4000" b="1" i="0">
                <a:solidFill>
                  <a:schemeClr val="bg1"/>
                </a:solidFill>
              </a:defRPr>
            </a:lvl1pPr>
          </a:lstStyle>
          <a:p>
            <a:pPr lvl="0"/>
            <a:r>
              <a:rPr lang="en-AU" dirty="0" smtClean="0"/>
              <a:t>Click to add text</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0505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ver Page ">
    <p:bg>
      <p:bgRef idx="1002">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6439669" y="2124181"/>
            <a:ext cx="1588716" cy="774710"/>
          </a:xfrm>
          <a:prstGeom prst="rect">
            <a:avLst/>
          </a:prstGeom>
        </p:spPr>
      </p:pic>
      <p:sp>
        <p:nvSpPr>
          <p:cNvPr id="8" name="Rectangle 7"/>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ondon Light"/>
            </a:endParaRPr>
          </a:p>
        </p:txBody>
      </p:sp>
      <p:sp>
        <p:nvSpPr>
          <p:cNvPr id="5" name="Rectangle 4"/>
          <p:cNvSpPr/>
          <p:nvPr userDrawn="1"/>
        </p:nvSpPr>
        <p:spPr>
          <a:xfrm rot="16200000">
            <a:off x="3793063" y="2566473"/>
            <a:ext cx="6857999" cy="1725052"/>
          </a:xfrm>
          <a:prstGeom prst="rect">
            <a:avLst/>
          </a:prstGeom>
          <a:solidFill>
            <a:srgbClr val="2E2D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ondon Light"/>
            </a:endParaRPr>
          </a:p>
        </p:txBody>
      </p:sp>
      <p:sp>
        <p:nvSpPr>
          <p:cNvPr id="4" name="Rectangle 3"/>
          <p:cNvSpPr/>
          <p:nvPr userDrawn="1"/>
        </p:nvSpPr>
        <p:spPr>
          <a:xfrm>
            <a:off x="0" y="1644305"/>
            <a:ext cx="9143999" cy="1725052"/>
          </a:xfrm>
          <a:prstGeom prst="rect">
            <a:avLst/>
          </a:prstGeom>
          <a:solidFill>
            <a:srgbClr val="2E2D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ondon Light"/>
            </a:endParaRPr>
          </a:p>
        </p:txBody>
      </p:sp>
      <p:sp>
        <p:nvSpPr>
          <p:cNvPr id="3" name="Title 2"/>
          <p:cNvSpPr>
            <a:spLocks noGrp="1"/>
          </p:cNvSpPr>
          <p:nvPr>
            <p:ph type="title" hasCustomPrompt="1"/>
          </p:nvPr>
        </p:nvSpPr>
        <p:spPr>
          <a:xfrm>
            <a:off x="785906" y="4002462"/>
            <a:ext cx="5198035" cy="913185"/>
          </a:xfrm>
          <a:prstGeom prst="rect">
            <a:avLst/>
          </a:prstGeom>
        </p:spPr>
        <p:txBody>
          <a:bodyPr vert="horz"/>
          <a:lstStyle>
            <a:lvl1pPr algn="l">
              <a:defRPr sz="4000">
                <a:solidFill>
                  <a:srgbClr val="00B5E5"/>
                </a:solidFill>
                <a:latin typeface="Arial"/>
                <a:cs typeface="Arial"/>
              </a:defRPr>
            </a:lvl1pPr>
          </a:lstStyle>
          <a:p>
            <a:r>
              <a:rPr lang="en-AU" dirty="0" smtClean="0"/>
              <a:t>Click to add title</a:t>
            </a:r>
            <a:endParaRPr lang="en-US" dirty="0"/>
          </a:p>
        </p:txBody>
      </p:sp>
      <p:pic>
        <p:nvPicPr>
          <p:cNvPr id="9" name="Picture 8"/>
          <p:cNvPicPr>
            <a:picLocks noChangeAspect="1"/>
          </p:cNvPicPr>
          <p:nvPr userDrawn="1"/>
        </p:nvPicPr>
        <p:blipFill>
          <a:blip r:embed="rId3"/>
          <a:stretch>
            <a:fillRect/>
          </a:stretch>
        </p:blipFill>
        <p:spPr>
          <a:xfrm>
            <a:off x="6439668" y="2111723"/>
            <a:ext cx="1590401" cy="787168"/>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404304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ullets">
    <p:spTree>
      <p:nvGrpSpPr>
        <p:cNvPr id="1" name=""/>
        <p:cNvGrpSpPr/>
        <p:nvPr/>
      </p:nvGrpSpPr>
      <p:grpSpPr>
        <a:xfrm>
          <a:off x="0" y="0"/>
          <a:ext cx="0" cy="0"/>
          <a:chOff x="0" y="0"/>
          <a:chExt cx="0" cy="0"/>
        </a:xfrm>
      </p:grpSpPr>
      <p:sp>
        <p:nvSpPr>
          <p:cNvPr id="9" name="Rectangle 2"/>
          <p:cNvSpPr txBox="1">
            <a:spLocks noChangeArrowheads="1"/>
          </p:cNvSpPr>
          <p:nvPr userDrawn="1"/>
        </p:nvSpPr>
        <p:spPr>
          <a:xfrm>
            <a:off x="432228" y="6599025"/>
            <a:ext cx="8370152" cy="251460"/>
          </a:xfrm>
          <a:prstGeom prst="rect">
            <a:avLst/>
          </a:prstGeom>
        </p:spPr>
        <p:txBody>
          <a:bodyPr/>
          <a:lstStyle>
            <a:lvl1pPr algn="l" defTabSz="457200" rtl="0" eaLnBrk="1" latinLnBrk="0" hangingPunct="1">
              <a:spcBef>
                <a:spcPct val="0"/>
              </a:spcBef>
              <a:buNone/>
              <a:defRPr sz="1600" b="1" i="0" kern="1200">
                <a:solidFill>
                  <a:schemeClr val="tx1"/>
                </a:solidFill>
                <a:latin typeface="Helvetica"/>
                <a:ea typeface="+mj-ea"/>
                <a:cs typeface="Helvetica"/>
              </a:defRPr>
            </a:lvl1pPr>
          </a:lstStyle>
          <a:p>
            <a:pPr>
              <a:defRPr/>
            </a:pPr>
            <a:endParaRPr lang="en-AU" sz="800" b="0" i="1" dirty="0">
              <a:latin typeface="CL Helvetica Condensed Light"/>
              <a:cs typeface="CL Helvetica Condensed Light"/>
            </a:endParaRPr>
          </a:p>
        </p:txBody>
      </p:sp>
      <p:sp>
        <p:nvSpPr>
          <p:cNvPr id="6" name="Text Placeholder 5"/>
          <p:cNvSpPr>
            <a:spLocks noGrp="1"/>
          </p:cNvSpPr>
          <p:nvPr>
            <p:ph type="body" sz="quarter" idx="10"/>
          </p:nvPr>
        </p:nvSpPr>
        <p:spPr>
          <a:xfrm>
            <a:off x="432228" y="1065564"/>
            <a:ext cx="8165049" cy="4732337"/>
          </a:xfrm>
          <a:prstGeom prst="rect">
            <a:avLst/>
          </a:prstGeom>
        </p:spPr>
        <p:txBody>
          <a:bodyPr vert="horz"/>
          <a:lstStyle>
            <a:lvl1pPr marL="342900" indent="-342900">
              <a:buClr>
                <a:schemeClr val="accent1"/>
              </a:buClr>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2"/>
              </a:buBlip>
              <a:defRPr sz="1800">
                <a:latin typeface="Arial"/>
                <a:cs typeface="Arial"/>
              </a:defRPr>
            </a:lvl3pPr>
            <a:lvl4pPr marL="1600200" indent="-228600">
              <a:buSzPct val="100000"/>
              <a:buFontTx/>
              <a:buBlip>
                <a:blip r:embed="rId3"/>
              </a:buBlip>
              <a:defRPr sz="1800">
                <a:latin typeface="Arial"/>
                <a:cs typeface="Arial"/>
              </a:defRPr>
            </a:lvl4pPr>
            <a:lvl5pPr marL="2057400" indent="-228600">
              <a:buSzPct val="100000"/>
              <a:buFontTx/>
              <a:buBlip>
                <a:blip r:embed="rId2"/>
              </a:buBlip>
              <a:defRPr sz="1800">
                <a:latin typeface="Arial"/>
                <a:cs typeface="Arial"/>
              </a:defRPr>
            </a:lvl5pPr>
          </a:lstStyle>
          <a:p>
            <a:pPr lvl="0"/>
            <a:r>
              <a:rPr lang="en-AU" dirty="0" smtClean="0"/>
              <a:t>Click to edit Master text styles</a:t>
            </a:r>
          </a:p>
          <a:p>
            <a:pPr lvl="0"/>
            <a:endParaRPr lang="en-AU" dirty="0" smtClean="0"/>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8" name="Text Placeholder 17"/>
          <p:cNvSpPr>
            <a:spLocks noGrp="1"/>
          </p:cNvSpPr>
          <p:nvPr>
            <p:ph type="body" sz="quarter" idx="11"/>
          </p:nvPr>
        </p:nvSpPr>
        <p:spPr>
          <a:xfrm>
            <a:off x="432228" y="486118"/>
            <a:ext cx="8166100" cy="392586"/>
          </a:xfrm>
          <a:prstGeom prst="rect">
            <a:avLst/>
          </a:prstGeom>
        </p:spPr>
        <p:txBody>
          <a:bodyPr vert="horz" anchor="ctr" anchorCtr="0"/>
          <a:lstStyle>
            <a:lvl1pPr marL="0" indent="0">
              <a:buNone/>
              <a:defRPr sz="2400" b="1" i="0">
                <a:solidFill>
                  <a:srgbClr val="00B5E5"/>
                </a:solidFill>
                <a:latin typeface="Arial"/>
              </a:defRPr>
            </a:lvl1pPr>
          </a:lstStyle>
          <a:p>
            <a:pPr lvl="0"/>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566643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ody Copy">
    <p:spTree>
      <p:nvGrpSpPr>
        <p:cNvPr id="1" name=""/>
        <p:cNvGrpSpPr/>
        <p:nvPr/>
      </p:nvGrpSpPr>
      <p:grpSpPr>
        <a:xfrm>
          <a:off x="0" y="0"/>
          <a:ext cx="0" cy="0"/>
          <a:chOff x="0" y="0"/>
          <a:chExt cx="0" cy="0"/>
        </a:xfrm>
      </p:grpSpPr>
      <p:sp>
        <p:nvSpPr>
          <p:cNvPr id="14" name="Text Placeholder 5"/>
          <p:cNvSpPr>
            <a:spLocks noGrp="1"/>
          </p:cNvSpPr>
          <p:nvPr>
            <p:ph type="body" sz="quarter" idx="10" hasCustomPrompt="1"/>
          </p:nvPr>
        </p:nvSpPr>
        <p:spPr>
          <a:xfrm>
            <a:off x="432228" y="1065564"/>
            <a:ext cx="8165049" cy="4732337"/>
          </a:xfrm>
          <a:prstGeom prst="rect">
            <a:avLst/>
          </a:prstGeom>
        </p:spPr>
        <p:txBody>
          <a:bodyPr vert="horz"/>
          <a:lstStyle>
            <a:lvl1pPr marL="0" indent="0">
              <a:buClr>
                <a:schemeClr val="accent1"/>
              </a:buClr>
              <a:buSzPct val="100000"/>
              <a:buFontTx/>
              <a:buNone/>
              <a:defRPr sz="1600">
                <a:latin typeface="Arial"/>
                <a:cs typeface="Arial"/>
              </a:defRPr>
            </a:lvl1pPr>
            <a:lvl2pPr>
              <a:defRPr sz="1800">
                <a:latin typeface="London"/>
                <a:cs typeface="London"/>
              </a:defRPr>
            </a:lvl2pPr>
            <a:lvl3pPr>
              <a:defRPr sz="1800">
                <a:latin typeface="London"/>
                <a:cs typeface="London"/>
              </a:defRPr>
            </a:lvl3pPr>
            <a:lvl4pPr>
              <a:defRPr sz="1800">
                <a:latin typeface="London"/>
                <a:cs typeface="London"/>
              </a:defRPr>
            </a:lvl4pPr>
            <a:lvl5pPr>
              <a:defRPr sz="1800">
                <a:latin typeface="London"/>
                <a:cs typeface="London"/>
              </a:defRPr>
            </a:lvl5pPr>
          </a:lstStyle>
          <a:p>
            <a:pPr lvl="0"/>
            <a:r>
              <a:rPr lang="en-US" dirty="0" smtClean="0"/>
              <a:t>Click to add text</a:t>
            </a:r>
            <a:endParaRPr lang="en-US" dirty="0"/>
          </a:p>
        </p:txBody>
      </p:sp>
      <p:sp>
        <p:nvSpPr>
          <p:cNvPr id="6" name="Text Placeholder 17"/>
          <p:cNvSpPr>
            <a:spLocks noGrp="1"/>
          </p:cNvSpPr>
          <p:nvPr>
            <p:ph type="body" sz="quarter" idx="11"/>
          </p:nvPr>
        </p:nvSpPr>
        <p:spPr>
          <a:xfrm>
            <a:off x="432228" y="486118"/>
            <a:ext cx="8166100" cy="392586"/>
          </a:xfrm>
          <a:prstGeom prst="rect">
            <a:avLst/>
          </a:prstGeom>
        </p:spPr>
        <p:txBody>
          <a:bodyPr vert="horz" anchor="ctr" anchorCtr="0"/>
          <a:lstStyle>
            <a:lvl1pPr marL="0" indent="0">
              <a:buNone/>
              <a:defRPr sz="2400" b="1" i="0">
                <a:solidFill>
                  <a:srgbClr val="00B5E5"/>
                </a:solidFill>
                <a:latin typeface="Arial"/>
              </a:defRPr>
            </a:lvl1pPr>
          </a:lstStyle>
          <a:p>
            <a:pPr lvl="0"/>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0204252"/>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with Charts and Tables">
    <p:spTree>
      <p:nvGrpSpPr>
        <p:cNvPr id="1" name=""/>
        <p:cNvGrpSpPr/>
        <p:nvPr/>
      </p:nvGrpSpPr>
      <p:grpSpPr>
        <a:xfrm>
          <a:off x="0" y="0"/>
          <a:ext cx="0" cy="0"/>
          <a:chOff x="0" y="0"/>
          <a:chExt cx="0" cy="0"/>
        </a:xfrm>
      </p:grpSpPr>
      <p:sp>
        <p:nvSpPr>
          <p:cNvPr id="4" name="Text Placeholder 5"/>
          <p:cNvSpPr>
            <a:spLocks noGrp="1"/>
          </p:cNvSpPr>
          <p:nvPr>
            <p:ph type="body" sz="quarter" idx="10" hasCustomPrompt="1"/>
          </p:nvPr>
        </p:nvSpPr>
        <p:spPr>
          <a:xfrm>
            <a:off x="432228" y="1065564"/>
            <a:ext cx="3931349" cy="4732337"/>
          </a:xfrm>
          <a:prstGeom prst="rect">
            <a:avLst/>
          </a:prstGeom>
        </p:spPr>
        <p:txBody>
          <a:bodyPr vert="horz"/>
          <a:lstStyle>
            <a:lvl1pPr marL="0" indent="0">
              <a:buClr>
                <a:schemeClr val="accent1"/>
              </a:buClr>
              <a:buSzPct val="100000"/>
              <a:buFontTx/>
              <a:buNone/>
              <a:defRPr sz="1600">
                <a:latin typeface="Arial"/>
                <a:cs typeface="Arial"/>
              </a:defRPr>
            </a:lvl1pPr>
            <a:lvl2pPr>
              <a:defRPr sz="1800">
                <a:latin typeface="London"/>
                <a:cs typeface="London"/>
              </a:defRPr>
            </a:lvl2pPr>
            <a:lvl3pPr>
              <a:defRPr sz="1800">
                <a:latin typeface="London"/>
                <a:cs typeface="London"/>
              </a:defRPr>
            </a:lvl3pPr>
            <a:lvl4pPr>
              <a:defRPr sz="1800">
                <a:latin typeface="London"/>
                <a:cs typeface="London"/>
              </a:defRPr>
            </a:lvl4pPr>
            <a:lvl5pPr>
              <a:defRPr sz="1800">
                <a:latin typeface="London"/>
                <a:cs typeface="London"/>
              </a:defRPr>
            </a:lvl5pPr>
          </a:lstStyle>
          <a:p>
            <a:pPr lvl="0"/>
            <a:r>
              <a:rPr lang="en-US" dirty="0" smtClean="0"/>
              <a:t>Click to add text</a:t>
            </a:r>
            <a:endParaRPr lang="en-US" dirty="0"/>
          </a:p>
        </p:txBody>
      </p:sp>
      <p:sp>
        <p:nvSpPr>
          <p:cNvPr id="6" name="Table Placeholder 5"/>
          <p:cNvSpPr>
            <a:spLocks noGrp="1"/>
          </p:cNvSpPr>
          <p:nvPr>
            <p:ph type="tbl" sz="quarter" idx="11"/>
          </p:nvPr>
        </p:nvSpPr>
        <p:spPr>
          <a:xfrm>
            <a:off x="4548188" y="1065213"/>
            <a:ext cx="4049712" cy="2226769"/>
          </a:xfrm>
          <a:prstGeom prst="rect">
            <a:avLst/>
          </a:prstGeom>
        </p:spPr>
        <p:txBody>
          <a:bodyPr vert="horz"/>
          <a:lstStyle>
            <a:lvl1pPr marL="0" indent="0">
              <a:buNone/>
              <a:defRPr sz="1200" b="0" i="0">
                <a:latin typeface="Arial"/>
                <a:cs typeface="Arial"/>
              </a:defRPr>
            </a:lvl1pPr>
          </a:lstStyle>
          <a:p>
            <a:endParaRPr lang="en-US" dirty="0"/>
          </a:p>
        </p:txBody>
      </p:sp>
      <p:sp>
        <p:nvSpPr>
          <p:cNvPr id="10" name="Chart Placeholder 9"/>
          <p:cNvSpPr>
            <a:spLocks noGrp="1"/>
          </p:cNvSpPr>
          <p:nvPr>
            <p:ph type="chart" sz="quarter" idx="12"/>
          </p:nvPr>
        </p:nvSpPr>
        <p:spPr>
          <a:xfrm>
            <a:off x="4548188" y="3433763"/>
            <a:ext cx="4049712" cy="2363787"/>
          </a:xfrm>
          <a:prstGeom prst="rect">
            <a:avLst/>
          </a:prstGeom>
        </p:spPr>
        <p:txBody>
          <a:bodyPr vert="horz"/>
          <a:lstStyle>
            <a:lvl1pPr marL="0" indent="0">
              <a:buNone/>
              <a:defRPr sz="1200">
                <a:latin typeface="Arial"/>
                <a:cs typeface="Arial"/>
              </a:defRPr>
            </a:lvl1pPr>
          </a:lstStyle>
          <a:p>
            <a:endParaRPr lang="en-US" dirty="0"/>
          </a:p>
        </p:txBody>
      </p:sp>
      <p:sp>
        <p:nvSpPr>
          <p:cNvPr id="8" name="Text Placeholder 17"/>
          <p:cNvSpPr>
            <a:spLocks noGrp="1"/>
          </p:cNvSpPr>
          <p:nvPr>
            <p:ph type="body" sz="quarter" idx="13"/>
          </p:nvPr>
        </p:nvSpPr>
        <p:spPr>
          <a:xfrm>
            <a:off x="432228" y="486118"/>
            <a:ext cx="8166100" cy="392586"/>
          </a:xfrm>
          <a:prstGeom prst="rect">
            <a:avLst/>
          </a:prstGeom>
        </p:spPr>
        <p:txBody>
          <a:bodyPr vert="horz" anchor="ctr" anchorCtr="0"/>
          <a:lstStyle>
            <a:lvl1pPr marL="0" indent="0">
              <a:buNone/>
              <a:defRPr sz="2400" b="1" i="0">
                <a:solidFill>
                  <a:srgbClr val="00B5E5"/>
                </a:solidFill>
                <a:latin typeface="Arial"/>
              </a:defRPr>
            </a:lvl1pPr>
          </a:lstStyle>
          <a:p>
            <a:pPr lvl="0"/>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76098821"/>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ack Cover">
    <p:spTree>
      <p:nvGrpSpPr>
        <p:cNvPr id="1" name=""/>
        <p:cNvGrpSpPr/>
        <p:nvPr/>
      </p:nvGrpSpPr>
      <p:grpSpPr>
        <a:xfrm>
          <a:off x="0" y="0"/>
          <a:ext cx="0" cy="0"/>
          <a:chOff x="0" y="0"/>
          <a:chExt cx="0" cy="0"/>
        </a:xfrm>
      </p:grpSpPr>
      <p:cxnSp>
        <p:nvCxnSpPr>
          <p:cNvPr id="5" name="Straight Connector 11"/>
          <p:cNvCxnSpPr>
            <a:cxnSpLocks noChangeShapeType="1"/>
          </p:cNvCxnSpPr>
          <p:nvPr userDrawn="1"/>
        </p:nvCxnSpPr>
        <p:spPr bwMode="auto">
          <a:xfrm>
            <a:off x="8893176" y="5673110"/>
            <a:ext cx="215900" cy="0"/>
          </a:xfrm>
          <a:prstGeom prst="line">
            <a:avLst/>
          </a:prstGeom>
          <a:noFill/>
          <a:ln w="9525">
            <a:solidFill>
              <a:schemeClr val="tx1"/>
            </a:solidFill>
            <a:round/>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8099" dir="2700000" algn="ctr" rotWithShape="0">
                    <a:schemeClr val="bg2">
                      <a:alpha val="74997"/>
                    </a:schemeClr>
                  </a:outerShdw>
                </a:effectLst>
              </a14:hiddenEffects>
            </a:ext>
          </a:extLst>
        </p:spPr>
      </p:cxnSp>
      <p:sp>
        <p:nvSpPr>
          <p:cNvPr id="10" name="Rectangle 9"/>
          <p:cNvSpPr/>
          <p:nvPr userDrawn="1"/>
        </p:nvSpPr>
        <p:spPr>
          <a:xfrm>
            <a:off x="0" y="0"/>
            <a:ext cx="9144000" cy="6858000"/>
          </a:xfrm>
          <a:prstGeom prst="rect">
            <a:avLst/>
          </a:prstGeom>
          <a:solidFill>
            <a:srgbClr val="2E2D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ondon Light"/>
            </a:endParaRPr>
          </a:p>
        </p:txBody>
      </p:sp>
      <p:pic>
        <p:nvPicPr>
          <p:cNvPr id="6" name="Picture 5"/>
          <p:cNvPicPr>
            <a:picLocks noChangeAspect="1"/>
          </p:cNvPicPr>
          <p:nvPr userDrawn="1"/>
        </p:nvPicPr>
        <p:blipFill>
          <a:blip r:embed="rId2"/>
          <a:stretch>
            <a:fillRect/>
          </a:stretch>
        </p:blipFill>
        <p:spPr>
          <a:xfrm>
            <a:off x="4200103" y="3250859"/>
            <a:ext cx="731094" cy="36185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110591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perator 1">
    <p:spTree>
      <p:nvGrpSpPr>
        <p:cNvPr id="1" name=""/>
        <p:cNvGrpSpPr/>
        <p:nvPr/>
      </p:nvGrpSpPr>
      <p:grpSpPr>
        <a:xfrm>
          <a:off x="0" y="0"/>
          <a:ext cx="0" cy="0"/>
          <a:chOff x="0" y="0"/>
          <a:chExt cx="0" cy="0"/>
        </a:xfrm>
      </p:grpSpPr>
      <p:sp>
        <p:nvSpPr>
          <p:cNvPr id="4" name="Rectangle 3"/>
          <p:cNvSpPr/>
          <p:nvPr userDrawn="1"/>
        </p:nvSpPr>
        <p:spPr>
          <a:xfrm>
            <a:off x="1" y="0"/>
            <a:ext cx="6275576" cy="6857999"/>
          </a:xfrm>
          <a:prstGeom prst="rect">
            <a:avLst/>
          </a:prstGeom>
          <a:solidFill>
            <a:srgbClr val="EED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ondon Light"/>
            </a:endParaRPr>
          </a:p>
        </p:txBody>
      </p:sp>
      <p:sp>
        <p:nvSpPr>
          <p:cNvPr id="3" name="Rectangle 2"/>
          <p:cNvSpPr/>
          <p:nvPr userDrawn="1"/>
        </p:nvSpPr>
        <p:spPr>
          <a:xfrm>
            <a:off x="6275577" y="0"/>
            <a:ext cx="2868423" cy="6038958"/>
          </a:xfrm>
          <a:prstGeom prst="rect">
            <a:avLst/>
          </a:prstGeom>
          <a:solidFill>
            <a:srgbClr val="2E2D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ondon Ligh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2848836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perator 2">
    <p:spTree>
      <p:nvGrpSpPr>
        <p:cNvPr id="1" name=""/>
        <p:cNvGrpSpPr/>
        <p:nvPr/>
      </p:nvGrpSpPr>
      <p:grpSpPr>
        <a:xfrm>
          <a:off x="0" y="0"/>
          <a:ext cx="0" cy="0"/>
          <a:chOff x="0" y="0"/>
          <a:chExt cx="0" cy="0"/>
        </a:xfrm>
      </p:grpSpPr>
      <p:sp>
        <p:nvSpPr>
          <p:cNvPr id="3" name="Rectangle 2"/>
          <p:cNvSpPr/>
          <p:nvPr userDrawn="1"/>
        </p:nvSpPr>
        <p:spPr>
          <a:xfrm>
            <a:off x="0" y="0"/>
            <a:ext cx="9144000" cy="5998428"/>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ondon Light"/>
            </a:endParaRPr>
          </a:p>
        </p:txBody>
      </p:sp>
      <p:pic>
        <p:nvPicPr>
          <p:cNvPr id="5" name="Picture 4"/>
          <p:cNvPicPr>
            <a:picLocks noChangeAspect="1"/>
          </p:cNvPicPr>
          <p:nvPr userDrawn="1"/>
        </p:nvPicPr>
        <p:blipFill>
          <a:blip r:embed="rId2"/>
          <a:stretch>
            <a:fillRect/>
          </a:stretch>
        </p:blipFill>
        <p:spPr>
          <a:xfrm>
            <a:off x="7694420" y="6099426"/>
            <a:ext cx="1257300" cy="6223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1765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perator 3">
    <p:spTree>
      <p:nvGrpSpPr>
        <p:cNvPr id="1" name=""/>
        <p:cNvGrpSpPr/>
        <p:nvPr/>
      </p:nvGrpSpPr>
      <p:grpSpPr>
        <a:xfrm>
          <a:off x="0" y="0"/>
          <a:ext cx="0" cy="0"/>
          <a:chOff x="0" y="0"/>
          <a:chExt cx="0" cy="0"/>
        </a:xfrm>
      </p:grpSpPr>
      <p:sp>
        <p:nvSpPr>
          <p:cNvPr id="3" name="Rectangle 2"/>
          <p:cNvSpPr/>
          <p:nvPr userDrawn="1"/>
        </p:nvSpPr>
        <p:spPr>
          <a:xfrm>
            <a:off x="0" y="0"/>
            <a:ext cx="9144000" cy="5998428"/>
          </a:xfrm>
          <a:prstGeom prst="rect">
            <a:avLst/>
          </a:prstGeom>
          <a:solidFill>
            <a:srgbClr val="0C41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ondon Light"/>
            </a:endParaRPr>
          </a:p>
        </p:txBody>
      </p:sp>
      <p:pic>
        <p:nvPicPr>
          <p:cNvPr id="5" name="Picture 4"/>
          <p:cNvPicPr>
            <a:picLocks noChangeAspect="1"/>
          </p:cNvPicPr>
          <p:nvPr userDrawn="1"/>
        </p:nvPicPr>
        <p:blipFill>
          <a:blip r:embed="rId2"/>
          <a:stretch>
            <a:fillRect/>
          </a:stretch>
        </p:blipFill>
        <p:spPr>
          <a:xfrm>
            <a:off x="7694420" y="6099426"/>
            <a:ext cx="1257300" cy="6223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365056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5982628"/>
            <a:ext cx="9144000" cy="875372"/>
          </a:xfrm>
          <a:prstGeom prst="rect">
            <a:avLst/>
          </a:prstGeom>
          <a:solidFill>
            <a:srgbClr val="2E2D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ondon Light"/>
            </a:endParaRPr>
          </a:p>
        </p:txBody>
      </p:sp>
      <p:sp>
        <p:nvSpPr>
          <p:cNvPr id="5" name="Text Box 50"/>
          <p:cNvSpPr txBox="1">
            <a:spLocks noChangeArrowheads="1"/>
          </p:cNvSpPr>
          <p:nvPr userDrawn="1"/>
        </p:nvSpPr>
        <p:spPr bwMode="auto">
          <a:xfrm rot="16200000">
            <a:off x="7091740" y="3612444"/>
            <a:ext cx="3836988" cy="144463"/>
          </a:xfrm>
          <a:prstGeom prst="rect">
            <a:avLst/>
          </a:prstGeom>
          <a:noFill/>
          <a:ln>
            <a:noFill/>
          </a:ln>
          <a:effectLst/>
          <a:extLst/>
        </p:spPr>
        <p:txBody>
          <a:bodyPr lIns="0" tIns="0" rIns="0" bIns="0"/>
          <a:lstStyle>
            <a:lvl1pPr>
              <a:defRPr sz="1300" b="1">
                <a:solidFill>
                  <a:schemeClr val="bg1"/>
                </a:solidFill>
                <a:latin typeface="Helvetica" charset="0"/>
                <a:ea typeface="ＭＳ Ｐゴシック" charset="0"/>
                <a:cs typeface="Arial" charset="0"/>
              </a:defRPr>
            </a:lvl1pPr>
            <a:lvl2pPr marL="742950" indent="-285750">
              <a:defRPr sz="1300" b="1">
                <a:solidFill>
                  <a:schemeClr val="bg1"/>
                </a:solidFill>
                <a:latin typeface="Helvetica" charset="0"/>
                <a:ea typeface="Arial" charset="0"/>
                <a:cs typeface="Arial" charset="0"/>
              </a:defRPr>
            </a:lvl2pPr>
            <a:lvl3pPr marL="1143000" indent="-228600">
              <a:defRPr sz="1300" b="1">
                <a:solidFill>
                  <a:schemeClr val="bg1"/>
                </a:solidFill>
                <a:latin typeface="Helvetica" charset="0"/>
                <a:ea typeface="Arial" charset="0"/>
                <a:cs typeface="Arial" charset="0"/>
              </a:defRPr>
            </a:lvl3pPr>
            <a:lvl4pPr marL="1600200" indent="-228600">
              <a:defRPr sz="1300" b="1">
                <a:solidFill>
                  <a:schemeClr val="bg1"/>
                </a:solidFill>
                <a:latin typeface="Helvetica" charset="0"/>
                <a:ea typeface="Arial" charset="0"/>
                <a:cs typeface="Arial" charset="0"/>
              </a:defRPr>
            </a:lvl4pPr>
            <a:lvl5pPr marL="2057400" indent="-228600">
              <a:defRPr sz="1300" b="1">
                <a:solidFill>
                  <a:schemeClr val="bg1"/>
                </a:solidFill>
                <a:latin typeface="Helvetica" charset="0"/>
                <a:ea typeface="Arial" charset="0"/>
                <a:cs typeface="Arial" charset="0"/>
              </a:defRPr>
            </a:lvl5pPr>
            <a:lvl6pPr marL="2514600" indent="-228600" algn="ctr" eaLnBrk="0" fontAlgn="base" hangingPunct="0">
              <a:spcBef>
                <a:spcPct val="20000"/>
              </a:spcBef>
              <a:spcAft>
                <a:spcPct val="0"/>
              </a:spcAft>
              <a:defRPr sz="1300" b="1">
                <a:solidFill>
                  <a:schemeClr val="bg1"/>
                </a:solidFill>
                <a:latin typeface="Helvetica" charset="0"/>
                <a:ea typeface="Arial" charset="0"/>
                <a:cs typeface="Arial" charset="0"/>
              </a:defRPr>
            </a:lvl6pPr>
            <a:lvl7pPr marL="2971800" indent="-228600" algn="ctr" eaLnBrk="0" fontAlgn="base" hangingPunct="0">
              <a:spcBef>
                <a:spcPct val="20000"/>
              </a:spcBef>
              <a:spcAft>
                <a:spcPct val="0"/>
              </a:spcAft>
              <a:defRPr sz="1300" b="1">
                <a:solidFill>
                  <a:schemeClr val="bg1"/>
                </a:solidFill>
                <a:latin typeface="Helvetica" charset="0"/>
                <a:ea typeface="Arial" charset="0"/>
                <a:cs typeface="Arial" charset="0"/>
              </a:defRPr>
            </a:lvl7pPr>
            <a:lvl8pPr marL="3429000" indent="-228600" algn="ctr" eaLnBrk="0" fontAlgn="base" hangingPunct="0">
              <a:spcBef>
                <a:spcPct val="20000"/>
              </a:spcBef>
              <a:spcAft>
                <a:spcPct val="0"/>
              </a:spcAft>
              <a:defRPr sz="1300" b="1">
                <a:solidFill>
                  <a:schemeClr val="bg1"/>
                </a:solidFill>
                <a:latin typeface="Helvetica" charset="0"/>
                <a:ea typeface="Arial" charset="0"/>
                <a:cs typeface="Arial" charset="0"/>
              </a:defRPr>
            </a:lvl8pPr>
            <a:lvl9pPr marL="3886200" indent="-228600" algn="ctr" eaLnBrk="0" fontAlgn="base" hangingPunct="0">
              <a:spcBef>
                <a:spcPct val="20000"/>
              </a:spcBef>
              <a:spcAft>
                <a:spcPct val="0"/>
              </a:spcAft>
              <a:defRPr sz="1300" b="1">
                <a:solidFill>
                  <a:schemeClr val="bg1"/>
                </a:solidFill>
                <a:latin typeface="Helvetica" charset="0"/>
                <a:ea typeface="Arial" charset="0"/>
                <a:cs typeface="Arial" charset="0"/>
              </a:defRPr>
            </a:lvl9pPr>
          </a:lstStyle>
          <a:p>
            <a:pPr algn="l" eaLnBrk="1" hangingPunct="1">
              <a:spcBef>
                <a:spcPct val="50000"/>
              </a:spcBef>
              <a:defRPr/>
            </a:pPr>
            <a:r>
              <a:rPr lang="en-AU" sz="700" b="0" dirty="0" smtClean="0">
                <a:solidFill>
                  <a:schemeClr val="bg1">
                    <a:lumMod val="65000"/>
                  </a:schemeClr>
                </a:solidFill>
                <a:latin typeface="Arial"/>
                <a:cs typeface="Arial"/>
              </a:rPr>
              <a:t>© Slater and Gordon Limited 2016</a:t>
            </a:r>
          </a:p>
        </p:txBody>
      </p:sp>
      <p:cxnSp>
        <p:nvCxnSpPr>
          <p:cNvPr id="6" name="Straight Connector 11"/>
          <p:cNvCxnSpPr>
            <a:cxnSpLocks noChangeShapeType="1"/>
          </p:cNvCxnSpPr>
          <p:nvPr userDrawn="1"/>
        </p:nvCxnSpPr>
        <p:spPr bwMode="auto">
          <a:xfrm>
            <a:off x="8893176" y="5673110"/>
            <a:ext cx="215900" cy="0"/>
          </a:xfrm>
          <a:prstGeom prst="line">
            <a:avLst/>
          </a:prstGeom>
          <a:noFill/>
          <a:ln w="9525">
            <a:solidFill>
              <a:schemeClr val="tx1"/>
            </a:solidFill>
            <a:round/>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8099" dir="2700000" algn="ctr" rotWithShape="0">
                    <a:schemeClr val="bg2">
                      <a:alpha val="74997"/>
                    </a:schemeClr>
                  </a:outerShdw>
                </a:effectLst>
              </a14:hiddenEffects>
            </a:ext>
          </a:extLst>
        </p:spPr>
      </p:cxnSp>
      <p:sp>
        <p:nvSpPr>
          <p:cNvPr id="7" name="Text Box 15"/>
          <p:cNvSpPr txBox="1">
            <a:spLocks noChangeArrowheads="1"/>
          </p:cNvSpPr>
          <p:nvPr userDrawn="1"/>
        </p:nvSpPr>
        <p:spPr bwMode="auto">
          <a:xfrm>
            <a:off x="8877186" y="5673110"/>
            <a:ext cx="396875" cy="246221"/>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2"/>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square">
            <a:spAutoFit/>
          </a:bodyPr>
          <a:lstStyle>
            <a:lvl1pPr defTabSz="1042988">
              <a:tabLst>
                <a:tab pos="412750" algn="l"/>
              </a:tabLst>
              <a:defRPr sz="1300" b="1">
                <a:solidFill>
                  <a:schemeClr val="bg1"/>
                </a:solidFill>
                <a:latin typeface="Helvetica" charset="0"/>
                <a:ea typeface="ＭＳ Ｐゴシック" charset="0"/>
                <a:cs typeface="Arial" charset="0"/>
              </a:defRPr>
            </a:lvl1pPr>
            <a:lvl2pPr defTabSz="1042988">
              <a:tabLst>
                <a:tab pos="412750" algn="l"/>
              </a:tabLst>
              <a:defRPr sz="1300" b="1">
                <a:solidFill>
                  <a:schemeClr val="bg1"/>
                </a:solidFill>
                <a:latin typeface="Helvetica" charset="0"/>
                <a:ea typeface="Arial" charset="0"/>
                <a:cs typeface="Arial" charset="0"/>
              </a:defRPr>
            </a:lvl2pPr>
            <a:lvl3pPr defTabSz="1042988">
              <a:tabLst>
                <a:tab pos="412750" algn="l"/>
              </a:tabLst>
              <a:defRPr sz="1300" b="1">
                <a:solidFill>
                  <a:schemeClr val="bg1"/>
                </a:solidFill>
                <a:latin typeface="Helvetica" charset="0"/>
                <a:ea typeface="Arial" charset="0"/>
                <a:cs typeface="Arial" charset="0"/>
              </a:defRPr>
            </a:lvl3pPr>
            <a:lvl4pPr defTabSz="1042988">
              <a:tabLst>
                <a:tab pos="412750" algn="l"/>
              </a:tabLst>
              <a:defRPr sz="1300" b="1">
                <a:solidFill>
                  <a:schemeClr val="bg1"/>
                </a:solidFill>
                <a:latin typeface="Helvetica" charset="0"/>
                <a:ea typeface="Arial" charset="0"/>
                <a:cs typeface="Arial" charset="0"/>
              </a:defRPr>
            </a:lvl4pPr>
            <a:lvl5pPr defTabSz="1042988">
              <a:tabLst>
                <a:tab pos="412750" algn="l"/>
              </a:tabLst>
              <a:defRPr sz="1300" b="1">
                <a:solidFill>
                  <a:schemeClr val="bg1"/>
                </a:solidFill>
                <a:latin typeface="Helvetica" charset="0"/>
                <a:ea typeface="Arial" charset="0"/>
                <a:cs typeface="Arial" charset="0"/>
              </a:defRPr>
            </a:lvl5pPr>
            <a:lvl6pPr algn="ctr" defTabSz="1042988" eaLnBrk="0" fontAlgn="base" hangingPunct="0">
              <a:spcBef>
                <a:spcPct val="20000"/>
              </a:spcBef>
              <a:spcAft>
                <a:spcPct val="0"/>
              </a:spcAft>
              <a:tabLst>
                <a:tab pos="412750" algn="l"/>
              </a:tabLst>
              <a:defRPr sz="1300" b="1">
                <a:solidFill>
                  <a:schemeClr val="bg1"/>
                </a:solidFill>
                <a:latin typeface="Helvetica" charset="0"/>
                <a:ea typeface="Arial" charset="0"/>
                <a:cs typeface="Arial" charset="0"/>
              </a:defRPr>
            </a:lvl6pPr>
            <a:lvl7pPr algn="ctr" defTabSz="1042988" eaLnBrk="0" fontAlgn="base" hangingPunct="0">
              <a:spcBef>
                <a:spcPct val="20000"/>
              </a:spcBef>
              <a:spcAft>
                <a:spcPct val="0"/>
              </a:spcAft>
              <a:tabLst>
                <a:tab pos="412750" algn="l"/>
              </a:tabLst>
              <a:defRPr sz="1300" b="1">
                <a:solidFill>
                  <a:schemeClr val="bg1"/>
                </a:solidFill>
                <a:latin typeface="Helvetica" charset="0"/>
                <a:ea typeface="Arial" charset="0"/>
                <a:cs typeface="Arial" charset="0"/>
              </a:defRPr>
            </a:lvl7pPr>
            <a:lvl8pPr algn="ctr" defTabSz="1042988" eaLnBrk="0" fontAlgn="base" hangingPunct="0">
              <a:spcBef>
                <a:spcPct val="20000"/>
              </a:spcBef>
              <a:spcAft>
                <a:spcPct val="0"/>
              </a:spcAft>
              <a:tabLst>
                <a:tab pos="412750" algn="l"/>
              </a:tabLst>
              <a:defRPr sz="1300" b="1">
                <a:solidFill>
                  <a:schemeClr val="bg1"/>
                </a:solidFill>
                <a:latin typeface="Helvetica" charset="0"/>
                <a:ea typeface="Arial" charset="0"/>
                <a:cs typeface="Arial" charset="0"/>
              </a:defRPr>
            </a:lvl8pPr>
            <a:lvl9pPr algn="ctr" defTabSz="1042988" eaLnBrk="0" fontAlgn="base" hangingPunct="0">
              <a:spcBef>
                <a:spcPct val="20000"/>
              </a:spcBef>
              <a:spcAft>
                <a:spcPct val="0"/>
              </a:spcAft>
              <a:tabLst>
                <a:tab pos="412750" algn="l"/>
              </a:tabLst>
              <a:defRPr sz="1300" b="1">
                <a:solidFill>
                  <a:schemeClr val="bg1"/>
                </a:solidFill>
                <a:latin typeface="Helvetica" charset="0"/>
                <a:ea typeface="Arial" charset="0"/>
                <a:cs typeface="Arial" charset="0"/>
              </a:defRPr>
            </a:lvl9pPr>
          </a:lstStyle>
          <a:p>
            <a:pPr>
              <a:spcBef>
                <a:spcPct val="50000"/>
              </a:spcBef>
              <a:defRPr/>
            </a:pPr>
            <a:fld id="{019DB090-BE3F-5C48-B647-9F43F00ACD42}" type="slidenum">
              <a:rPr lang="en-AU" sz="1000" smtClean="0">
                <a:solidFill>
                  <a:srgbClr val="2E2D2C"/>
                </a:solidFill>
                <a:cs typeface="London Light"/>
              </a:rPr>
              <a:pPr>
                <a:spcBef>
                  <a:spcPct val="50000"/>
                </a:spcBef>
                <a:defRPr/>
              </a:pPr>
              <a:t>‹#›</a:t>
            </a:fld>
            <a:endParaRPr lang="en-AU" sz="1000" dirty="0" smtClean="0">
              <a:solidFill>
                <a:srgbClr val="2E2D2C"/>
              </a:solidFill>
              <a:cs typeface="London Light"/>
            </a:endParaRPr>
          </a:p>
        </p:txBody>
      </p:sp>
      <p:pic>
        <p:nvPicPr>
          <p:cNvPr id="8" name="Picture 7"/>
          <p:cNvPicPr>
            <a:picLocks noChangeAspect="1"/>
          </p:cNvPicPr>
          <p:nvPr userDrawn="1"/>
        </p:nvPicPr>
        <p:blipFill>
          <a:blip r:embed="rId18"/>
          <a:stretch>
            <a:fillRect/>
          </a:stretch>
        </p:blipFill>
        <p:spPr>
          <a:xfrm>
            <a:off x="7694420" y="6099426"/>
            <a:ext cx="1257300" cy="6223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95129968"/>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49" r:id="rId3"/>
    <p:sldLayoutId id="2147483652" r:id="rId4"/>
    <p:sldLayoutId id="2147483656" r:id="rId5"/>
    <p:sldLayoutId id="2147483650" r:id="rId6"/>
    <p:sldLayoutId id="2147483653" r:id="rId7"/>
    <p:sldLayoutId id="2147483654"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49564" y="3577459"/>
            <a:ext cx="3685128" cy="707886"/>
          </a:xfrm>
          <a:prstGeom prst="rect">
            <a:avLst/>
          </a:prstGeom>
          <a:noFill/>
        </p:spPr>
        <p:txBody>
          <a:bodyPr wrap="square" rtlCol="0">
            <a:spAutoFit/>
          </a:bodyPr>
          <a:lstStyle/>
          <a:p>
            <a:r>
              <a:rPr lang="en-US" sz="4000" dirty="0" smtClean="0">
                <a:solidFill>
                  <a:schemeClr val="bg1"/>
                </a:solidFill>
                <a:latin typeface="Arial"/>
                <a:cs typeface="Arial"/>
              </a:rPr>
              <a:t>Project</a:t>
            </a:r>
            <a:r>
              <a:rPr lang="en-US" sz="4000" baseline="0" dirty="0" smtClean="0">
                <a:solidFill>
                  <a:schemeClr val="bg1"/>
                </a:solidFill>
                <a:latin typeface="Arial"/>
                <a:cs typeface="Arial"/>
              </a:rPr>
              <a:t> title</a:t>
            </a:r>
            <a:endParaRPr lang="en-US" sz="4000" dirty="0">
              <a:solidFill>
                <a:schemeClr val="bg1"/>
              </a:solidFill>
              <a:latin typeface="Arial"/>
              <a:cs typeface="Arial"/>
            </a:endParaRPr>
          </a:p>
        </p:txBody>
      </p:sp>
      <p:sp>
        <p:nvSpPr>
          <p:cNvPr id="5" name="TextBox 4"/>
          <p:cNvSpPr txBox="1"/>
          <p:nvPr/>
        </p:nvSpPr>
        <p:spPr>
          <a:xfrm>
            <a:off x="1049564" y="4443213"/>
            <a:ext cx="3685128" cy="307777"/>
          </a:xfrm>
          <a:prstGeom prst="rect">
            <a:avLst/>
          </a:prstGeom>
          <a:noFill/>
        </p:spPr>
        <p:txBody>
          <a:bodyPr wrap="square" rtlCol="0">
            <a:spAutoFit/>
          </a:bodyPr>
          <a:lstStyle/>
          <a:p>
            <a:r>
              <a:rPr lang="en-US" sz="1400" dirty="0" smtClean="0">
                <a:solidFill>
                  <a:srgbClr val="FFFFFF"/>
                </a:solidFill>
                <a:latin typeface="Arial"/>
                <a:cs typeface="Arial"/>
              </a:rPr>
              <a:t>Date Month 2014</a:t>
            </a:r>
            <a:endParaRPr lang="en-US" sz="1400" dirty="0">
              <a:solidFill>
                <a:srgbClr val="FFFFFF"/>
              </a:solidFill>
              <a:latin typeface="Arial"/>
              <a:cs typeface="Arial"/>
            </a:endParaRPr>
          </a:p>
        </p:txBody>
      </p:sp>
      <p:sp>
        <p:nvSpPr>
          <p:cNvPr id="7" name="TextBox 6"/>
          <p:cNvSpPr txBox="1"/>
          <p:nvPr/>
        </p:nvSpPr>
        <p:spPr>
          <a:xfrm>
            <a:off x="657922" y="3577459"/>
            <a:ext cx="5285678" cy="1569660"/>
          </a:xfrm>
          <a:prstGeom prst="rect">
            <a:avLst/>
          </a:prstGeom>
          <a:noFill/>
        </p:spPr>
        <p:txBody>
          <a:bodyPr wrap="square" rtlCol="0">
            <a:spAutoFit/>
          </a:bodyPr>
          <a:lstStyle/>
          <a:p>
            <a:r>
              <a:rPr lang="en-US" sz="3200" b="1" dirty="0" smtClean="0">
                <a:solidFill>
                  <a:srgbClr val="00B5E5"/>
                </a:solidFill>
                <a:latin typeface="Arial"/>
                <a:cs typeface="Arial"/>
              </a:rPr>
              <a:t>From hindrance to help</a:t>
            </a:r>
            <a:r>
              <a:rPr lang="en-US" sz="3200" dirty="0" smtClean="0">
                <a:solidFill>
                  <a:srgbClr val="00B5E5"/>
                </a:solidFill>
                <a:latin typeface="Arial"/>
                <a:cs typeface="Arial"/>
              </a:rPr>
              <a:t>: plaintiff lawyers and open disclosure</a:t>
            </a:r>
            <a:endParaRPr lang="en-US" sz="3200" dirty="0">
              <a:solidFill>
                <a:srgbClr val="00B5E5"/>
              </a:solidFill>
              <a:latin typeface="Arial"/>
              <a:cs typeface="Arial"/>
            </a:endParaRPr>
          </a:p>
        </p:txBody>
      </p:sp>
      <p:sp>
        <p:nvSpPr>
          <p:cNvPr id="8" name="TextBox 7"/>
          <p:cNvSpPr txBox="1"/>
          <p:nvPr/>
        </p:nvSpPr>
        <p:spPr>
          <a:xfrm>
            <a:off x="1064677" y="5183371"/>
            <a:ext cx="3685128" cy="307777"/>
          </a:xfrm>
          <a:prstGeom prst="rect">
            <a:avLst/>
          </a:prstGeom>
          <a:noFill/>
        </p:spPr>
        <p:txBody>
          <a:bodyPr wrap="square" rtlCol="0">
            <a:spAutoFit/>
          </a:bodyPr>
          <a:lstStyle/>
          <a:p>
            <a:r>
              <a:rPr lang="en-US" sz="1400" dirty="0" smtClean="0">
                <a:solidFill>
                  <a:srgbClr val="00B5E5"/>
                </a:solidFill>
                <a:latin typeface="Arial"/>
                <a:cs typeface="Arial"/>
              </a:rPr>
              <a:t>21 October 2016</a:t>
            </a:r>
            <a:endParaRPr lang="en-US" sz="1400" dirty="0">
              <a:solidFill>
                <a:srgbClr val="00B5E5"/>
              </a:solidFill>
              <a:latin typeface="Arial"/>
              <a:cs typeface="Aria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96140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b="1" dirty="0"/>
              <a:t>The department does not have a robust capacity to undertake routine surveillance of serious clinical events other than those events reported by staff as sentinel </a:t>
            </a:r>
            <a:r>
              <a:rPr lang="en-AU" b="1" dirty="0" smtClean="0"/>
              <a:t>events</a:t>
            </a:r>
          </a:p>
          <a:p>
            <a:pPr marL="0" indent="0">
              <a:buNone/>
            </a:pPr>
            <a:endParaRPr lang="en-AU" b="1" dirty="0"/>
          </a:p>
          <a:p>
            <a:r>
              <a:rPr lang="en-AU" b="1" dirty="0"/>
              <a:t>The department does not use reports of serious adverse events to monitor hospital performance or as a base for ongoing </a:t>
            </a:r>
            <a:r>
              <a:rPr lang="en-AU" b="1" dirty="0" smtClean="0"/>
              <a:t>surveillance</a:t>
            </a:r>
          </a:p>
          <a:p>
            <a:pPr marL="0" indent="0">
              <a:buNone/>
            </a:pPr>
            <a:endParaRPr lang="en-AU" dirty="0"/>
          </a:p>
          <a:p>
            <a:endParaRPr lang="en-AU" dirty="0"/>
          </a:p>
        </p:txBody>
      </p:sp>
      <p:sp>
        <p:nvSpPr>
          <p:cNvPr id="3" name="Text Placeholder 2"/>
          <p:cNvSpPr>
            <a:spLocks noGrp="1"/>
          </p:cNvSpPr>
          <p:nvPr>
            <p:ph type="body" sz="quarter" idx="11"/>
          </p:nvPr>
        </p:nvSpPr>
        <p:spPr/>
        <p:txBody>
          <a:bodyPr/>
          <a:lstStyle/>
          <a:p>
            <a:r>
              <a:rPr lang="en-AU" dirty="0" smtClean="0"/>
              <a:t>Findings continued</a:t>
            </a:r>
            <a:endParaRPr lang="en-AU" dirty="0"/>
          </a:p>
        </p:txBody>
      </p:sp>
      <p:pic>
        <p:nvPicPr>
          <p:cNvPr id="20482"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181982" y="3369140"/>
            <a:ext cx="2870860" cy="210613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14091507"/>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lvl="0" indent="0">
              <a:buNone/>
            </a:pPr>
            <a:r>
              <a:rPr lang="en-AU" dirty="0" smtClean="0"/>
              <a:t>The Department:</a:t>
            </a:r>
          </a:p>
          <a:p>
            <a:pPr lvl="0"/>
            <a:r>
              <a:rPr lang="en-AU" dirty="0" smtClean="0"/>
              <a:t>strengthen its performance </a:t>
            </a:r>
            <a:r>
              <a:rPr lang="en-AU" dirty="0"/>
              <a:t>review role of local health by strengthening its monitoring of clinical governance including auditing compliance with Clinical Governance Framework</a:t>
            </a:r>
          </a:p>
          <a:p>
            <a:pPr lvl="0"/>
            <a:r>
              <a:rPr lang="en-AU" dirty="0" smtClean="0"/>
              <a:t>improve </a:t>
            </a:r>
            <a:r>
              <a:rPr lang="en-AU" dirty="0"/>
              <a:t>its capacity to meaningfully interrogate reports of </a:t>
            </a:r>
            <a:r>
              <a:rPr lang="en-AU" dirty="0" smtClean="0"/>
              <a:t>incidents</a:t>
            </a:r>
          </a:p>
          <a:p>
            <a:pPr lvl="0"/>
            <a:r>
              <a:rPr lang="en-AU" dirty="0" smtClean="0"/>
              <a:t>consider </a:t>
            </a:r>
            <a:r>
              <a:rPr lang="en-AU" dirty="0"/>
              <a:t>including unexpected intra-partum stillbirth and term or near term perinatal deaths on the list of sentinel events</a:t>
            </a:r>
          </a:p>
          <a:p>
            <a:pPr lvl="0"/>
            <a:r>
              <a:rPr lang="en-AU" dirty="0"/>
              <a:t>r</a:t>
            </a:r>
            <a:r>
              <a:rPr lang="en-AU" dirty="0" smtClean="0"/>
              <a:t>eview </a:t>
            </a:r>
            <a:r>
              <a:rPr lang="en-AU" dirty="0"/>
              <a:t>the effectiveness of the incident reporting system </a:t>
            </a:r>
            <a:endParaRPr lang="en-AU" dirty="0" smtClean="0"/>
          </a:p>
          <a:p>
            <a:pPr lvl="0"/>
            <a:r>
              <a:rPr lang="en-AU" dirty="0" smtClean="0"/>
              <a:t>investigate </a:t>
            </a:r>
            <a:r>
              <a:rPr lang="en-AU" dirty="0"/>
              <a:t>strengthening the system to facilitate systematic analysis</a:t>
            </a:r>
          </a:p>
          <a:p>
            <a:endParaRPr lang="en-AU" dirty="0"/>
          </a:p>
        </p:txBody>
      </p:sp>
      <p:sp>
        <p:nvSpPr>
          <p:cNvPr id="3" name="Text Placeholder 2"/>
          <p:cNvSpPr>
            <a:spLocks noGrp="1"/>
          </p:cNvSpPr>
          <p:nvPr>
            <p:ph type="body" sz="quarter" idx="11"/>
          </p:nvPr>
        </p:nvSpPr>
        <p:spPr/>
        <p:txBody>
          <a:bodyPr/>
          <a:lstStyle/>
          <a:p>
            <a:r>
              <a:rPr lang="en-AU" dirty="0" smtClean="0"/>
              <a:t>Recommendations</a:t>
            </a:r>
            <a:endParaRPr lang="en-AU" dirty="0"/>
          </a:p>
        </p:txBody>
      </p:sp>
      <p:pic>
        <p:nvPicPr>
          <p:cNvPr id="2662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819567" y="4563908"/>
            <a:ext cx="3904913" cy="1106392"/>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07033699"/>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7146996" y="3526103"/>
            <a:ext cx="184666" cy="369332"/>
          </a:xfrm>
          <a:prstGeom prst="rect">
            <a:avLst/>
          </a:prstGeom>
          <a:noFill/>
        </p:spPr>
        <p:txBody>
          <a:bodyPr wrap="none" rtlCol="0">
            <a:spAutoFit/>
          </a:bodyPr>
          <a:lstStyle/>
          <a:p>
            <a:endParaRPr lang="en-US" dirty="0">
              <a:latin typeface="London Light"/>
            </a:endParaRPr>
          </a:p>
        </p:txBody>
      </p:sp>
      <p:sp>
        <p:nvSpPr>
          <p:cNvPr id="6" name="TextBox 5"/>
          <p:cNvSpPr txBox="1"/>
          <p:nvPr/>
        </p:nvSpPr>
        <p:spPr>
          <a:xfrm>
            <a:off x="5444687" y="2904644"/>
            <a:ext cx="184666" cy="369332"/>
          </a:xfrm>
          <a:prstGeom prst="rect">
            <a:avLst/>
          </a:prstGeom>
          <a:noFill/>
        </p:spPr>
        <p:txBody>
          <a:bodyPr wrap="none" rtlCol="0">
            <a:spAutoFit/>
          </a:bodyPr>
          <a:lstStyle/>
          <a:p>
            <a:endParaRPr lang="en-US" dirty="0">
              <a:latin typeface="London Light"/>
            </a:endParaRPr>
          </a:p>
        </p:txBody>
      </p:sp>
      <p:sp>
        <p:nvSpPr>
          <p:cNvPr id="7" name="TextBox 6"/>
          <p:cNvSpPr txBox="1"/>
          <p:nvPr/>
        </p:nvSpPr>
        <p:spPr>
          <a:xfrm>
            <a:off x="766560" y="2726619"/>
            <a:ext cx="6565101" cy="1323439"/>
          </a:xfrm>
          <a:prstGeom prst="rect">
            <a:avLst/>
          </a:prstGeom>
          <a:noFill/>
        </p:spPr>
        <p:txBody>
          <a:bodyPr wrap="square" rtlCol="0">
            <a:spAutoFit/>
          </a:bodyPr>
          <a:lstStyle/>
          <a:p>
            <a:r>
              <a:rPr lang="en-US" sz="4000" b="1" dirty="0" smtClean="0">
                <a:solidFill>
                  <a:schemeClr val="bg1"/>
                </a:solidFill>
                <a:latin typeface="Arial"/>
                <a:cs typeface="Arial"/>
              </a:rPr>
              <a:t>Royal Adelaide Hospital /</a:t>
            </a:r>
          </a:p>
          <a:p>
            <a:r>
              <a:rPr lang="en-US" sz="4000" b="1" dirty="0" smtClean="0">
                <a:solidFill>
                  <a:schemeClr val="bg1"/>
                </a:solidFill>
                <a:latin typeface="Arial"/>
                <a:cs typeface="Arial"/>
              </a:rPr>
              <a:t>Flinders Medical Centre</a:t>
            </a:r>
            <a:endParaRPr lang="en-US" sz="4000" b="1" dirty="0">
              <a:solidFill>
                <a:schemeClr val="bg1"/>
              </a:solidFill>
              <a:latin typeface="Arial"/>
              <a:cs typeface="Arial"/>
            </a:endParaRPr>
          </a:p>
        </p:txBody>
      </p:sp>
      <p:pic>
        <p:nvPicPr>
          <p:cNvPr id="9" name="Picture 8" descr="SGL0193_BR Icons_Final-05.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815470" y="4148841"/>
            <a:ext cx="2138634" cy="2134869"/>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17731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smtClean="0"/>
              <a:t>July 2014 – January 2015</a:t>
            </a:r>
          </a:p>
          <a:p>
            <a:r>
              <a:rPr lang="en-AU" dirty="0" smtClean="0"/>
              <a:t>5 patients at RAH</a:t>
            </a:r>
          </a:p>
          <a:p>
            <a:r>
              <a:rPr lang="en-AU" dirty="0" smtClean="0"/>
              <a:t>5 Patients at FMC</a:t>
            </a:r>
          </a:p>
          <a:p>
            <a:r>
              <a:rPr lang="en-AU" dirty="0" smtClean="0"/>
              <a:t>Received a daily dose of </a:t>
            </a:r>
            <a:r>
              <a:rPr lang="en-AU" dirty="0" err="1" smtClean="0"/>
              <a:t>Cytarabine</a:t>
            </a:r>
            <a:r>
              <a:rPr lang="en-AU" dirty="0" smtClean="0"/>
              <a:t> instead of a dose twice a day</a:t>
            </a:r>
          </a:p>
          <a:p>
            <a:r>
              <a:rPr lang="en-AU" dirty="0" smtClean="0"/>
              <a:t>RAH’s protocol contained the incorrect dose</a:t>
            </a:r>
            <a:endParaRPr lang="en-AU" dirty="0"/>
          </a:p>
        </p:txBody>
      </p:sp>
      <p:sp>
        <p:nvSpPr>
          <p:cNvPr id="3" name="Text Placeholder 2"/>
          <p:cNvSpPr>
            <a:spLocks noGrp="1"/>
          </p:cNvSpPr>
          <p:nvPr>
            <p:ph type="body" sz="quarter" idx="11"/>
          </p:nvPr>
        </p:nvSpPr>
        <p:spPr/>
        <p:txBody>
          <a:bodyPr/>
          <a:lstStyle/>
          <a:p>
            <a:r>
              <a:rPr lang="en-AU" dirty="0" smtClean="0"/>
              <a:t>The problem</a:t>
            </a:r>
            <a:endParaRPr lang="en-AU" dirty="0"/>
          </a:p>
        </p:txBody>
      </p:sp>
      <p:pic>
        <p:nvPicPr>
          <p:cNvPr id="102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730556" y="3374378"/>
            <a:ext cx="3734239" cy="2041384"/>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72618654"/>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smtClean="0"/>
              <a:t>5 August 2015 – SA Minister for Health &amp; Ageing and the CE of SA Health requested an independent review be conducted</a:t>
            </a:r>
          </a:p>
          <a:p>
            <a:pPr marL="0" indent="0">
              <a:buNone/>
            </a:pPr>
            <a:endParaRPr lang="en-AU" dirty="0" smtClean="0"/>
          </a:p>
          <a:p>
            <a:r>
              <a:rPr lang="en-AU" i="1" dirty="0" smtClean="0"/>
              <a:t>Independent Review Into The Incorrect Dosing of </a:t>
            </a:r>
            <a:r>
              <a:rPr lang="en-AU" i="1" dirty="0" err="1" smtClean="0"/>
              <a:t>Cytarabine</a:t>
            </a:r>
            <a:r>
              <a:rPr lang="en-AU" i="1" dirty="0" smtClean="0"/>
              <a:t> to Ten Patients With Acute Myeloid </a:t>
            </a:r>
            <a:r>
              <a:rPr lang="en-AU" i="1" dirty="0" err="1" smtClean="0"/>
              <a:t>Leukemia</a:t>
            </a:r>
            <a:r>
              <a:rPr lang="en-AU" i="1" dirty="0" smtClean="0"/>
              <a:t> at Royal Adelaide Hospital and Flinders Medical Centre</a:t>
            </a:r>
          </a:p>
          <a:p>
            <a:pPr marL="0" indent="0">
              <a:buNone/>
            </a:pPr>
            <a:endParaRPr lang="en-AU" i="1" dirty="0" smtClean="0"/>
          </a:p>
          <a:p>
            <a:r>
              <a:rPr lang="en-AU" dirty="0" smtClean="0"/>
              <a:t>Terms of reference included to review:</a:t>
            </a:r>
          </a:p>
          <a:p>
            <a:pPr lvl="1"/>
            <a:r>
              <a:rPr lang="en-AU" dirty="0" smtClean="0"/>
              <a:t>The events and decisions that led to the incorrect dosing</a:t>
            </a:r>
          </a:p>
          <a:p>
            <a:pPr lvl="1"/>
            <a:r>
              <a:rPr lang="en-AU" b="1" dirty="0" smtClean="0"/>
              <a:t>The system of reporting incidents and the process of investigation and open disclosure</a:t>
            </a:r>
          </a:p>
          <a:p>
            <a:pPr lvl="1"/>
            <a:r>
              <a:rPr lang="en-AU" dirty="0" smtClean="0"/>
              <a:t>The systems of governance</a:t>
            </a:r>
          </a:p>
          <a:p>
            <a:pPr lvl="1"/>
            <a:r>
              <a:rPr lang="en-AU" dirty="0" smtClean="0"/>
              <a:t>And to make recommendations to assist in mitigating the risk of </a:t>
            </a:r>
            <a:r>
              <a:rPr lang="en-AU" dirty="0" err="1" smtClean="0"/>
              <a:t>reoccurence</a:t>
            </a:r>
            <a:endParaRPr lang="en-AU" dirty="0"/>
          </a:p>
        </p:txBody>
      </p:sp>
      <p:sp>
        <p:nvSpPr>
          <p:cNvPr id="3" name="Text Placeholder 2"/>
          <p:cNvSpPr>
            <a:spLocks noGrp="1"/>
          </p:cNvSpPr>
          <p:nvPr>
            <p:ph type="body" sz="quarter" idx="11"/>
          </p:nvPr>
        </p:nvSpPr>
        <p:spPr/>
        <p:txBody>
          <a:bodyPr/>
          <a:lstStyle/>
          <a:p>
            <a:r>
              <a:rPr lang="en-AU" dirty="0" smtClean="0"/>
              <a:t>The Inquiry</a:t>
            </a:r>
            <a:endParaRPr lang="en-AU"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62606047"/>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2228" y="962952"/>
            <a:ext cx="8165049" cy="4834949"/>
          </a:xfrm>
        </p:spPr>
        <p:txBody>
          <a:bodyPr/>
          <a:lstStyle/>
          <a:p>
            <a:r>
              <a:rPr lang="en-AU" dirty="0" err="1" smtClean="0"/>
              <a:t>Underdosing</a:t>
            </a:r>
            <a:r>
              <a:rPr lang="en-AU" dirty="0" smtClean="0"/>
              <a:t> of </a:t>
            </a:r>
            <a:r>
              <a:rPr lang="en-AU" dirty="0" err="1" smtClean="0"/>
              <a:t>Cytarabine</a:t>
            </a:r>
            <a:r>
              <a:rPr lang="en-AU" dirty="0" smtClean="0"/>
              <a:t> was caused by a series of significant clinical governance failures including:</a:t>
            </a:r>
          </a:p>
          <a:p>
            <a:pPr lvl="1"/>
            <a:r>
              <a:rPr lang="en-AU" dirty="0" smtClean="0"/>
              <a:t>Failure to follow processes for the development, review and publishing of chemotherapy protocols</a:t>
            </a:r>
          </a:p>
          <a:p>
            <a:pPr lvl="1"/>
            <a:r>
              <a:rPr lang="en-AU" dirty="0" smtClean="0"/>
              <a:t>Failure to advise patients that the protocol was non-standard</a:t>
            </a:r>
          </a:p>
          <a:p>
            <a:pPr lvl="1"/>
            <a:r>
              <a:rPr lang="en-AU" dirty="0" smtClean="0"/>
              <a:t>Failure to provide adequate supervision to nursing staff</a:t>
            </a:r>
          </a:p>
          <a:p>
            <a:endParaRPr lang="en-AU" dirty="0" smtClean="0"/>
          </a:p>
          <a:p>
            <a:r>
              <a:rPr lang="en-AU" dirty="0" smtClean="0"/>
              <a:t>Certain clinical staff did not comply with SA Health incident management and open disclosure policies by failing to:</a:t>
            </a:r>
          </a:p>
          <a:p>
            <a:pPr lvl="1"/>
            <a:r>
              <a:rPr lang="en-AU" dirty="0" smtClean="0"/>
              <a:t>Report the incidents </a:t>
            </a:r>
          </a:p>
          <a:p>
            <a:pPr lvl="1"/>
            <a:r>
              <a:rPr lang="en-AU" dirty="0" smtClean="0"/>
              <a:t>Conduct open disclosure</a:t>
            </a:r>
          </a:p>
          <a:p>
            <a:pPr lvl="1"/>
            <a:r>
              <a:rPr lang="en-AU" dirty="0" smtClean="0"/>
              <a:t>Provide an immediate clinical response</a:t>
            </a:r>
          </a:p>
          <a:p>
            <a:endParaRPr lang="en-AU" dirty="0" smtClean="0"/>
          </a:p>
          <a:p>
            <a:r>
              <a:rPr lang="en-AU" dirty="0" smtClean="0"/>
              <a:t>The conduct of certain clinicians demonstrated a lack of adequate knowledge, skill, are and judgment</a:t>
            </a:r>
            <a:endParaRPr lang="en-AU" dirty="0"/>
          </a:p>
        </p:txBody>
      </p:sp>
      <p:sp>
        <p:nvSpPr>
          <p:cNvPr id="3" name="Text Placeholder 2"/>
          <p:cNvSpPr>
            <a:spLocks noGrp="1"/>
          </p:cNvSpPr>
          <p:nvPr>
            <p:ph type="body" sz="quarter" idx="11"/>
          </p:nvPr>
        </p:nvSpPr>
        <p:spPr/>
        <p:txBody>
          <a:bodyPr/>
          <a:lstStyle/>
          <a:p>
            <a:r>
              <a:rPr lang="en-AU" dirty="0" smtClean="0"/>
              <a:t>Findings</a:t>
            </a:r>
            <a:endParaRPr lang="en-AU" dirty="0"/>
          </a:p>
        </p:txBody>
      </p:sp>
      <p:pic>
        <p:nvPicPr>
          <p:cNvPr id="2050"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006778" y="4078386"/>
            <a:ext cx="1166617" cy="121359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29558506"/>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2228" y="954860"/>
            <a:ext cx="8165049" cy="4843041"/>
          </a:xfrm>
        </p:spPr>
        <p:txBody>
          <a:bodyPr/>
          <a:lstStyle/>
          <a:p>
            <a:r>
              <a:rPr lang="en-AU" dirty="0" smtClean="0"/>
              <a:t>Consideration be given to referring relevant clinicians to the Australian Health Practitioner Regulation Agency for review</a:t>
            </a:r>
          </a:p>
          <a:p>
            <a:pPr marL="0" indent="0">
              <a:buNone/>
            </a:pPr>
            <a:endParaRPr lang="en-AU" dirty="0" smtClean="0"/>
          </a:p>
          <a:p>
            <a:r>
              <a:rPr lang="en-AU" b="1" dirty="0" smtClean="0"/>
              <a:t>Ensure staff fully understand their responsibility to act in accordance with SA Health policies, particularly incident management and open disclosure policies</a:t>
            </a:r>
          </a:p>
          <a:p>
            <a:pPr marL="0" indent="0">
              <a:buNone/>
            </a:pPr>
            <a:endParaRPr lang="en-AU" dirty="0" smtClean="0"/>
          </a:p>
          <a:p>
            <a:r>
              <a:rPr lang="en-AU" dirty="0" smtClean="0"/>
              <a:t>Implement a rectification plan to ensure that the appropriate governance frameworks are in place within SA Pathology</a:t>
            </a:r>
          </a:p>
          <a:p>
            <a:pPr marL="0" indent="0">
              <a:buNone/>
            </a:pPr>
            <a:endParaRPr lang="en-AU" dirty="0" smtClean="0"/>
          </a:p>
          <a:p>
            <a:r>
              <a:rPr lang="en-AU" dirty="0" smtClean="0"/>
              <a:t>Ensure appropriate processes and procedures for the development, review and publication and, where indicated, revision of chemotherapy protocols are developed and implemented that are consistent with the current evidence base.</a:t>
            </a:r>
            <a:endParaRPr lang="en-AU" dirty="0"/>
          </a:p>
        </p:txBody>
      </p:sp>
      <p:sp>
        <p:nvSpPr>
          <p:cNvPr id="3" name="Text Placeholder 2"/>
          <p:cNvSpPr>
            <a:spLocks noGrp="1"/>
          </p:cNvSpPr>
          <p:nvPr>
            <p:ph type="body" sz="quarter" idx="11"/>
          </p:nvPr>
        </p:nvSpPr>
        <p:spPr/>
        <p:txBody>
          <a:bodyPr/>
          <a:lstStyle/>
          <a:p>
            <a:r>
              <a:rPr lang="en-AU" dirty="0" smtClean="0"/>
              <a:t>Recommendations</a:t>
            </a:r>
            <a:endParaRPr lang="en-AU"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19896656"/>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7146996" y="3526103"/>
            <a:ext cx="184666" cy="369332"/>
          </a:xfrm>
          <a:prstGeom prst="rect">
            <a:avLst/>
          </a:prstGeom>
          <a:noFill/>
        </p:spPr>
        <p:txBody>
          <a:bodyPr wrap="none" rtlCol="0">
            <a:spAutoFit/>
          </a:bodyPr>
          <a:lstStyle/>
          <a:p>
            <a:endParaRPr lang="en-US" dirty="0">
              <a:latin typeface="London Light"/>
            </a:endParaRPr>
          </a:p>
        </p:txBody>
      </p:sp>
      <p:sp>
        <p:nvSpPr>
          <p:cNvPr id="6" name="TextBox 5"/>
          <p:cNvSpPr txBox="1"/>
          <p:nvPr/>
        </p:nvSpPr>
        <p:spPr>
          <a:xfrm>
            <a:off x="5444687" y="2904644"/>
            <a:ext cx="184666" cy="369332"/>
          </a:xfrm>
          <a:prstGeom prst="rect">
            <a:avLst/>
          </a:prstGeom>
          <a:noFill/>
        </p:spPr>
        <p:txBody>
          <a:bodyPr wrap="none" rtlCol="0">
            <a:spAutoFit/>
          </a:bodyPr>
          <a:lstStyle/>
          <a:p>
            <a:endParaRPr lang="en-US" dirty="0">
              <a:latin typeface="London Light"/>
            </a:endParaRPr>
          </a:p>
        </p:txBody>
      </p:sp>
      <p:sp>
        <p:nvSpPr>
          <p:cNvPr id="9" name="TextBox 8"/>
          <p:cNvSpPr txBox="1"/>
          <p:nvPr/>
        </p:nvSpPr>
        <p:spPr>
          <a:xfrm>
            <a:off x="766561" y="2904644"/>
            <a:ext cx="5491075" cy="707886"/>
          </a:xfrm>
          <a:prstGeom prst="rect">
            <a:avLst/>
          </a:prstGeom>
          <a:noFill/>
        </p:spPr>
        <p:txBody>
          <a:bodyPr wrap="square" rtlCol="0">
            <a:spAutoFit/>
          </a:bodyPr>
          <a:lstStyle/>
          <a:p>
            <a:r>
              <a:rPr lang="en-US" sz="4000" b="1" dirty="0" smtClean="0">
                <a:solidFill>
                  <a:schemeClr val="bg1"/>
                </a:solidFill>
                <a:latin typeface="Arial"/>
                <a:cs typeface="Arial"/>
              </a:rPr>
              <a:t>Timeliness</a:t>
            </a:r>
            <a:endParaRPr lang="en-US" sz="4000" b="1" dirty="0">
              <a:solidFill>
                <a:schemeClr val="bg1"/>
              </a:solidFill>
              <a:latin typeface="Arial"/>
              <a:cs typeface="Arial"/>
            </a:endParaRPr>
          </a:p>
        </p:txBody>
      </p:sp>
      <p:pic>
        <p:nvPicPr>
          <p:cNvPr id="10" name="Picture 9"/>
          <p:cNvPicPr>
            <a:picLocks noChangeAspect="1"/>
          </p:cNvPicPr>
          <p:nvPr/>
        </p:nvPicPr>
        <p:blipFill>
          <a:blip r:embed="rId2"/>
          <a:stretch>
            <a:fillRect/>
          </a:stretch>
        </p:blipFill>
        <p:spPr>
          <a:xfrm>
            <a:off x="5629353" y="3812702"/>
            <a:ext cx="2463450" cy="2459113"/>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04105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Bacchus Marsh timeline</a:t>
            </a:r>
            <a:endParaRPr lang="en-US" dirty="0"/>
          </a:p>
        </p:txBody>
      </p:sp>
      <p:graphicFrame>
        <p:nvGraphicFramePr>
          <p:cNvPr id="4" name="Diagram 3"/>
          <p:cNvGraphicFramePr/>
          <p:nvPr/>
        </p:nvGraphicFramePr>
        <p:xfrm>
          <a:off x="432228" y="1397000"/>
          <a:ext cx="845696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2228" y="1065564"/>
            <a:ext cx="8165049" cy="4554651"/>
          </a:xfrm>
        </p:spPr>
        <p:txBody>
          <a:bodyPr/>
          <a:lstStyle/>
          <a:p>
            <a:endParaRPr lang="en-US" b="1" dirty="0" smtClean="0"/>
          </a:p>
          <a:p>
            <a:r>
              <a:rPr lang="en-US" b="1" dirty="0" smtClean="0"/>
              <a:t>“How </a:t>
            </a:r>
            <a:r>
              <a:rPr lang="en-US" b="1" dirty="0"/>
              <a:t>long have you known about this situation</a:t>
            </a:r>
            <a:r>
              <a:rPr lang="en-US" b="1" dirty="0" smtClean="0"/>
              <a:t>?</a:t>
            </a:r>
          </a:p>
          <a:p>
            <a:r>
              <a:rPr lang="en-US" i="1" dirty="0"/>
              <a:t> </a:t>
            </a:r>
            <a:r>
              <a:rPr lang="en-US" i="1" dirty="0" smtClean="0"/>
              <a:t>. . . Findings </a:t>
            </a:r>
            <a:r>
              <a:rPr lang="en-US" i="1" dirty="0"/>
              <a:t>were received by the </a:t>
            </a:r>
            <a:r>
              <a:rPr lang="en-US" i="1" dirty="0" err="1"/>
              <a:t>Djerriwarrh</a:t>
            </a:r>
            <a:r>
              <a:rPr lang="en-US" i="1" dirty="0"/>
              <a:t> Health Services Board in June and these raised further questions that needed to be investigated and answered.</a:t>
            </a:r>
          </a:p>
          <a:p>
            <a:endParaRPr lang="en-US" i="1" dirty="0" smtClean="0"/>
          </a:p>
          <a:p>
            <a:r>
              <a:rPr lang="en-US" i="1" dirty="0" smtClean="0"/>
              <a:t>To </a:t>
            </a:r>
            <a:r>
              <a:rPr lang="en-US" i="1" dirty="0"/>
              <a:t>be absolutely sure that we were able to give a full account to the families involved of what had happened, further verification was required. An </a:t>
            </a:r>
            <a:r>
              <a:rPr lang="en-US" i="1" dirty="0" smtClean="0"/>
              <a:t>open disclosure process </a:t>
            </a:r>
            <a:r>
              <a:rPr lang="en-US" i="1" dirty="0"/>
              <a:t>for families and staff began in early October.</a:t>
            </a:r>
          </a:p>
          <a:p>
            <a:endParaRPr lang="en-US" b="1" dirty="0" smtClean="0"/>
          </a:p>
          <a:p>
            <a:endParaRPr lang="en-US" b="1" dirty="0" smtClean="0"/>
          </a:p>
          <a:p>
            <a:r>
              <a:rPr lang="en-US" b="1" dirty="0" smtClean="0"/>
              <a:t>Why </a:t>
            </a:r>
            <a:r>
              <a:rPr lang="en-US" b="1" dirty="0"/>
              <a:t>did it take so long to tell the community?</a:t>
            </a:r>
            <a:endParaRPr lang="en-US" dirty="0" smtClean="0"/>
          </a:p>
          <a:p>
            <a:r>
              <a:rPr lang="en-US" i="1" dirty="0" smtClean="0"/>
              <a:t>It </a:t>
            </a:r>
            <a:r>
              <a:rPr lang="en-US" i="1" dirty="0"/>
              <a:t>was crucial that we took all necessary steps to be absolutely sure we were able to give the </a:t>
            </a:r>
            <a:r>
              <a:rPr lang="en-US" i="1" dirty="0" smtClean="0"/>
              <a:t>women </a:t>
            </a:r>
            <a:r>
              <a:rPr lang="en-US" i="1" dirty="0"/>
              <a:t>and families </a:t>
            </a:r>
            <a:r>
              <a:rPr lang="en-US" i="1" dirty="0" smtClean="0"/>
              <a:t>concerned </a:t>
            </a:r>
            <a:r>
              <a:rPr lang="en-US" i="1" dirty="0"/>
              <a:t>a full account of what happened</a:t>
            </a:r>
            <a:r>
              <a:rPr lang="en-US" i="1" dirty="0" smtClean="0"/>
              <a:t>.</a:t>
            </a:r>
            <a:r>
              <a:rPr lang="en-US" dirty="0" smtClean="0"/>
              <a:t>”</a:t>
            </a:r>
          </a:p>
          <a:p>
            <a:endParaRPr lang="en-US" dirty="0"/>
          </a:p>
          <a:p>
            <a:endParaRPr lang="en-AU" dirty="0" smtClean="0"/>
          </a:p>
          <a:p>
            <a:endParaRPr lang="en-AU" dirty="0" smtClean="0"/>
          </a:p>
          <a:p>
            <a:r>
              <a:rPr lang="en-AU" sz="1000" dirty="0" smtClean="0"/>
              <a:t>http</a:t>
            </a:r>
            <a:r>
              <a:rPr lang="en-AU" sz="1000" dirty="0"/>
              <a:t>://www.djhs.org.au/media-release-16-10-15/questions-answers.html</a:t>
            </a:r>
          </a:p>
          <a:p>
            <a:endParaRPr lang="en-AU" dirty="0" smtClean="0"/>
          </a:p>
          <a:p>
            <a:endParaRPr lang="en-AU" dirty="0"/>
          </a:p>
        </p:txBody>
      </p:sp>
      <p:sp>
        <p:nvSpPr>
          <p:cNvPr id="3" name="Text Placeholder 2"/>
          <p:cNvSpPr>
            <a:spLocks noGrp="1"/>
          </p:cNvSpPr>
          <p:nvPr>
            <p:ph type="body" sz="quarter" idx="11"/>
          </p:nvPr>
        </p:nvSpPr>
        <p:spPr/>
        <p:txBody>
          <a:bodyPr/>
          <a:lstStyle/>
          <a:p>
            <a:r>
              <a:rPr lang="en-AU" dirty="0" smtClean="0"/>
              <a:t>Explaining the delay</a:t>
            </a:r>
            <a:endParaRPr lang="en-AU"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44714854"/>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dirty="0" smtClean="0"/>
              <a:t>What happened at:</a:t>
            </a:r>
          </a:p>
          <a:p>
            <a:pPr lvl="1"/>
            <a:r>
              <a:rPr lang="en-US" sz="2400" dirty="0" smtClean="0"/>
              <a:t>Bacchus Marsh</a:t>
            </a:r>
          </a:p>
          <a:p>
            <a:pPr lvl="1"/>
            <a:r>
              <a:rPr lang="en-US" sz="2400" dirty="0" smtClean="0"/>
              <a:t>Flinders</a:t>
            </a:r>
          </a:p>
          <a:p>
            <a:pPr lvl="1">
              <a:buNone/>
            </a:pPr>
            <a:endParaRPr lang="en-US" sz="2400" dirty="0" smtClean="0"/>
          </a:p>
          <a:p>
            <a:r>
              <a:rPr lang="en-US" sz="2400" dirty="0" smtClean="0"/>
              <a:t>When and how was disclosure made</a:t>
            </a:r>
          </a:p>
          <a:p>
            <a:pPr>
              <a:buNone/>
            </a:pPr>
            <a:endParaRPr lang="en-US" sz="2400" dirty="0" smtClean="0"/>
          </a:p>
          <a:p>
            <a:r>
              <a:rPr lang="en-US" sz="2400" dirty="0" smtClean="0"/>
              <a:t>Common themes</a:t>
            </a:r>
          </a:p>
          <a:p>
            <a:pPr>
              <a:buNone/>
            </a:pPr>
            <a:endParaRPr lang="en-US" sz="2400" dirty="0" smtClean="0"/>
          </a:p>
          <a:p>
            <a:r>
              <a:rPr lang="en-US" sz="2400" dirty="0" smtClean="0"/>
              <a:t>The role of plaintiff lawyers</a:t>
            </a:r>
            <a:endParaRPr lang="en-US" sz="2400" dirty="0"/>
          </a:p>
        </p:txBody>
      </p:sp>
      <p:sp>
        <p:nvSpPr>
          <p:cNvPr id="3" name="Text Placeholder 2"/>
          <p:cNvSpPr>
            <a:spLocks noGrp="1"/>
          </p:cNvSpPr>
          <p:nvPr>
            <p:ph type="body" sz="quarter" idx="11"/>
          </p:nvPr>
        </p:nvSpPr>
        <p:spPr/>
        <p:txBody>
          <a:bodyPr/>
          <a:lstStyle/>
          <a:p>
            <a:r>
              <a:rPr lang="en-US" dirty="0" smtClean="0"/>
              <a:t>Overview</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49920990"/>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sz="2800" dirty="0" smtClean="0"/>
              <a:t>Flinders timeline</a:t>
            </a:r>
            <a:endParaRPr lang="en-US" sz="2800" dirty="0"/>
          </a:p>
        </p:txBody>
      </p:sp>
      <p:graphicFrame>
        <p:nvGraphicFramePr>
          <p:cNvPr id="4" name="Diagram 3"/>
          <p:cNvGraphicFramePr/>
          <p:nvPr/>
        </p:nvGraphicFramePr>
        <p:xfrm>
          <a:off x="0" y="486118"/>
          <a:ext cx="9144000" cy="3285719"/>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0" y="2692119"/>
          <a:ext cx="9144000" cy="3285719"/>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i="1" dirty="0" smtClean="0"/>
              <a:t>“the review panel is of the opinion that the letter of apology sent in May 2015 by FMC, was not empathetic, offered no comfort or additional information, and may have been better not sent rather than arriving so long after the initial disclosure and re-kindling the upset to patients and their family.</a:t>
            </a:r>
          </a:p>
          <a:p>
            <a:endParaRPr lang="en-US" sz="2400" i="1" dirty="0" smtClean="0"/>
          </a:p>
          <a:p>
            <a:r>
              <a:rPr lang="en-US" sz="2400" i="1" dirty="0" smtClean="0"/>
              <a:t>The fact that legal input resulted in significant changes to the content of the letter and a delay in its delivery, highlights the tension that exists between open disclosure process and risk management.”</a:t>
            </a:r>
            <a:endParaRPr lang="en-US" sz="2400" i="1" dirty="0"/>
          </a:p>
        </p:txBody>
      </p:sp>
      <p:sp>
        <p:nvSpPr>
          <p:cNvPr id="3" name="Text Placeholder 2"/>
          <p:cNvSpPr>
            <a:spLocks noGrp="1"/>
          </p:cNvSpPr>
          <p:nvPr>
            <p:ph type="body" sz="quarter" idx="11"/>
          </p:nvPr>
        </p:nvSpPr>
        <p:spPr/>
        <p:txBody>
          <a:bodyPr/>
          <a:lstStyle/>
          <a:p>
            <a:r>
              <a:rPr lang="en-US" dirty="0" smtClean="0"/>
              <a:t>Comment on delay</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7146996" y="3526103"/>
            <a:ext cx="184666" cy="369332"/>
          </a:xfrm>
          <a:prstGeom prst="rect">
            <a:avLst/>
          </a:prstGeom>
          <a:noFill/>
        </p:spPr>
        <p:txBody>
          <a:bodyPr wrap="none" rtlCol="0">
            <a:spAutoFit/>
          </a:bodyPr>
          <a:lstStyle/>
          <a:p>
            <a:endParaRPr lang="en-US" dirty="0">
              <a:latin typeface="London Light"/>
            </a:endParaRPr>
          </a:p>
        </p:txBody>
      </p:sp>
      <p:sp>
        <p:nvSpPr>
          <p:cNvPr id="6" name="TextBox 5"/>
          <p:cNvSpPr txBox="1"/>
          <p:nvPr/>
        </p:nvSpPr>
        <p:spPr>
          <a:xfrm>
            <a:off x="5444687" y="2904644"/>
            <a:ext cx="184666" cy="369332"/>
          </a:xfrm>
          <a:prstGeom prst="rect">
            <a:avLst/>
          </a:prstGeom>
          <a:noFill/>
        </p:spPr>
        <p:txBody>
          <a:bodyPr wrap="none" rtlCol="0">
            <a:spAutoFit/>
          </a:bodyPr>
          <a:lstStyle/>
          <a:p>
            <a:endParaRPr lang="en-US" dirty="0">
              <a:latin typeface="London Light"/>
            </a:endParaRPr>
          </a:p>
        </p:txBody>
      </p:sp>
      <p:sp>
        <p:nvSpPr>
          <p:cNvPr id="7" name="TextBox 6"/>
          <p:cNvSpPr txBox="1"/>
          <p:nvPr/>
        </p:nvSpPr>
        <p:spPr>
          <a:xfrm>
            <a:off x="284639" y="2904644"/>
            <a:ext cx="7816600" cy="1323439"/>
          </a:xfrm>
          <a:prstGeom prst="rect">
            <a:avLst/>
          </a:prstGeom>
          <a:noFill/>
        </p:spPr>
        <p:txBody>
          <a:bodyPr wrap="square" rtlCol="0">
            <a:spAutoFit/>
          </a:bodyPr>
          <a:lstStyle/>
          <a:p>
            <a:r>
              <a:rPr lang="en-US" sz="4000" dirty="0" smtClean="0">
                <a:solidFill>
                  <a:schemeClr val="bg1"/>
                </a:solidFill>
                <a:latin typeface="London Medium"/>
                <a:cs typeface="London Medium"/>
              </a:rPr>
              <a:t>Principles of </a:t>
            </a:r>
          </a:p>
          <a:p>
            <a:r>
              <a:rPr lang="en-US" sz="4000" dirty="0" smtClean="0">
                <a:solidFill>
                  <a:schemeClr val="bg1"/>
                </a:solidFill>
                <a:latin typeface="London Medium"/>
                <a:cs typeface="London Medium"/>
              </a:rPr>
              <a:t>Open Disclosure</a:t>
            </a:r>
            <a:endParaRPr lang="en-US" sz="4000" dirty="0">
              <a:solidFill>
                <a:schemeClr val="bg1"/>
              </a:solidFill>
              <a:latin typeface="London Medium"/>
              <a:cs typeface="London Medium"/>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60903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b="1" dirty="0" smtClean="0"/>
              <a:t>Open and timely communication</a:t>
            </a:r>
          </a:p>
          <a:p>
            <a:r>
              <a:rPr lang="en-AU" dirty="0" smtClean="0"/>
              <a:t>Acknowledgement</a:t>
            </a:r>
          </a:p>
          <a:p>
            <a:r>
              <a:rPr lang="en-AU" dirty="0" smtClean="0"/>
              <a:t>Apology or expression of regret</a:t>
            </a:r>
          </a:p>
          <a:p>
            <a:r>
              <a:rPr lang="en-AU" dirty="0" smtClean="0"/>
              <a:t>Supporting, and meeting the needs and expectations of patients, their families and carers</a:t>
            </a:r>
          </a:p>
          <a:p>
            <a:r>
              <a:rPr lang="en-AU" dirty="0" smtClean="0"/>
              <a:t> </a:t>
            </a:r>
            <a:r>
              <a:rPr lang="en-AU" dirty="0"/>
              <a:t>Supporting, and meeting the needs and expectations </a:t>
            </a:r>
            <a:r>
              <a:rPr lang="en-AU" dirty="0" smtClean="0"/>
              <a:t>of those providing health care</a:t>
            </a:r>
          </a:p>
          <a:p>
            <a:r>
              <a:rPr lang="en-AU" dirty="0" smtClean="0"/>
              <a:t>Integrated clinical risk management and systems improvement</a:t>
            </a:r>
          </a:p>
          <a:p>
            <a:r>
              <a:rPr lang="en-AU" dirty="0" smtClean="0"/>
              <a:t>Good governance</a:t>
            </a:r>
          </a:p>
          <a:p>
            <a:r>
              <a:rPr lang="en-AU" dirty="0" smtClean="0"/>
              <a:t>Confidentiality</a:t>
            </a:r>
          </a:p>
          <a:p>
            <a:pPr marL="0" indent="0">
              <a:buNone/>
            </a:pPr>
            <a:endParaRPr lang="en-AU" dirty="0"/>
          </a:p>
        </p:txBody>
      </p:sp>
      <p:sp>
        <p:nvSpPr>
          <p:cNvPr id="3" name="Text Placeholder 2"/>
          <p:cNvSpPr>
            <a:spLocks noGrp="1"/>
          </p:cNvSpPr>
          <p:nvPr>
            <p:ph type="body" sz="quarter" idx="11"/>
          </p:nvPr>
        </p:nvSpPr>
        <p:spPr>
          <a:xfrm>
            <a:off x="234176" y="486118"/>
            <a:ext cx="8597590" cy="392586"/>
          </a:xfrm>
        </p:spPr>
        <p:txBody>
          <a:bodyPr/>
          <a:lstStyle/>
          <a:p>
            <a:r>
              <a:rPr lang="en-AU" sz="2200" dirty="0" smtClean="0"/>
              <a:t>Australian Open Disclosure Framework – Guiding Principles</a:t>
            </a:r>
            <a:endParaRPr lang="en-AU" sz="22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95187169"/>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534988" lvl="1" indent="-534988">
              <a:buFont typeface="Arial"/>
              <a:buChar char="•"/>
            </a:pPr>
            <a:r>
              <a:rPr lang="en-AU" sz="3000" dirty="0" smtClean="0"/>
              <a:t>Preparing everyone for the meeting</a:t>
            </a:r>
          </a:p>
          <a:p>
            <a:pPr marL="534988" indent="-534988">
              <a:buFont typeface="Arial"/>
              <a:buChar char="•"/>
            </a:pPr>
            <a:r>
              <a:rPr lang="en-AU" sz="2800" dirty="0" smtClean="0"/>
              <a:t>Patient support being present </a:t>
            </a:r>
          </a:p>
          <a:p>
            <a:pPr marL="534988" indent="-534988">
              <a:buFont typeface="Arial"/>
              <a:buChar char="•"/>
            </a:pPr>
            <a:r>
              <a:rPr lang="en-AU" sz="2800" dirty="0" smtClean="0"/>
              <a:t>Face to face</a:t>
            </a:r>
            <a:endParaRPr lang="en-AU" sz="2800" dirty="0"/>
          </a:p>
        </p:txBody>
      </p:sp>
      <p:sp>
        <p:nvSpPr>
          <p:cNvPr id="3" name="Text Placeholder 2"/>
          <p:cNvSpPr>
            <a:spLocks noGrp="1"/>
          </p:cNvSpPr>
          <p:nvPr>
            <p:ph type="body" sz="quarter" idx="11"/>
          </p:nvPr>
        </p:nvSpPr>
        <p:spPr/>
        <p:txBody>
          <a:bodyPr/>
          <a:lstStyle/>
          <a:p>
            <a:r>
              <a:rPr lang="en-AU" sz="2800" dirty="0" smtClean="0"/>
              <a:t>Elements of effective incident disclosure</a:t>
            </a:r>
            <a:endParaRPr lang="en-AU" sz="2800" dirty="0"/>
          </a:p>
        </p:txBody>
      </p:sp>
      <p:pic>
        <p:nvPicPr>
          <p:cNvPr id="4" name="Picture 3"/>
          <p:cNvPicPr>
            <a:picLocks noChangeAspect="1"/>
          </p:cNvPicPr>
          <p:nvPr/>
        </p:nvPicPr>
        <p:blipFill>
          <a:blip r:embed="rId3"/>
          <a:stretch>
            <a:fillRect/>
          </a:stretch>
        </p:blipFill>
        <p:spPr>
          <a:xfrm>
            <a:off x="4888924" y="2891097"/>
            <a:ext cx="3708353" cy="2488289"/>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75616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588961" y="3024789"/>
            <a:ext cx="5108807" cy="646331"/>
          </a:xfrm>
          <a:prstGeom prst="rect">
            <a:avLst/>
          </a:prstGeom>
          <a:noFill/>
        </p:spPr>
        <p:txBody>
          <a:bodyPr wrap="square" rtlCol="0">
            <a:spAutoFit/>
          </a:bodyPr>
          <a:lstStyle/>
          <a:p>
            <a:r>
              <a:rPr lang="en-US" sz="3600" dirty="0" smtClean="0">
                <a:solidFill>
                  <a:schemeClr val="bg1"/>
                </a:solidFill>
              </a:rPr>
              <a:t>Why the delay?</a:t>
            </a:r>
            <a:endParaRPr lang="en-GB" sz="3600"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85296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Fear</a:t>
            </a:r>
          </a:p>
          <a:p>
            <a:pPr lvl="1"/>
            <a:r>
              <a:rPr lang="en-US" dirty="0" smtClean="0"/>
              <a:t>Reaction of patient</a:t>
            </a:r>
          </a:p>
          <a:p>
            <a:pPr lvl="1"/>
            <a:r>
              <a:rPr lang="en-US" dirty="0" smtClean="0"/>
              <a:t>Reputation</a:t>
            </a:r>
          </a:p>
          <a:p>
            <a:pPr lvl="1"/>
            <a:r>
              <a:rPr lang="en-US" dirty="0" smtClean="0"/>
              <a:t>Litigation</a:t>
            </a:r>
          </a:p>
          <a:p>
            <a:endParaRPr lang="en-US" dirty="0"/>
          </a:p>
          <a:p>
            <a:r>
              <a:rPr lang="en-US" dirty="0" smtClean="0"/>
              <a:t>Uniqueness of 'mass disclosure'</a:t>
            </a:r>
          </a:p>
          <a:p>
            <a:pPr lvl="1"/>
            <a:r>
              <a:rPr lang="en-US" dirty="0" smtClean="0"/>
              <a:t>Logistics</a:t>
            </a:r>
          </a:p>
          <a:p>
            <a:pPr lvl="1"/>
            <a:r>
              <a:rPr lang="en-US" dirty="0" smtClean="0"/>
              <a:t>Privacy</a:t>
            </a:r>
          </a:p>
          <a:p>
            <a:pPr lvl="1"/>
            <a:r>
              <a:rPr lang="en-US" dirty="0" smtClean="0"/>
              <a:t>Media</a:t>
            </a:r>
            <a:endParaRPr lang="en-AU" dirty="0"/>
          </a:p>
        </p:txBody>
      </p:sp>
      <p:sp>
        <p:nvSpPr>
          <p:cNvPr id="7" name="Text Placeholder 6"/>
          <p:cNvSpPr>
            <a:spLocks noGrp="1"/>
          </p:cNvSpPr>
          <p:nvPr>
            <p:ph type="body" sz="quarter" idx="11"/>
          </p:nvPr>
        </p:nvSpPr>
        <p:spPr/>
        <p:txBody>
          <a:bodyPr/>
          <a:lstStyle/>
          <a:p>
            <a:r>
              <a:rPr lang="en-US" dirty="0" smtClean="0"/>
              <a:t>Barriers</a:t>
            </a:r>
            <a:endParaRPr lang="en-GB" dirty="0"/>
          </a:p>
        </p:txBody>
      </p:sp>
    </p:spTree>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7146996" y="3526103"/>
            <a:ext cx="184666" cy="369332"/>
          </a:xfrm>
          <a:prstGeom prst="rect">
            <a:avLst/>
          </a:prstGeom>
          <a:noFill/>
        </p:spPr>
        <p:txBody>
          <a:bodyPr wrap="none" rtlCol="0">
            <a:spAutoFit/>
          </a:bodyPr>
          <a:lstStyle/>
          <a:p>
            <a:endParaRPr lang="en-US" dirty="0">
              <a:latin typeface="London Light"/>
            </a:endParaRPr>
          </a:p>
        </p:txBody>
      </p:sp>
      <p:sp>
        <p:nvSpPr>
          <p:cNvPr id="6" name="TextBox 5"/>
          <p:cNvSpPr txBox="1"/>
          <p:nvPr/>
        </p:nvSpPr>
        <p:spPr>
          <a:xfrm>
            <a:off x="5444687" y="2904644"/>
            <a:ext cx="184666" cy="369332"/>
          </a:xfrm>
          <a:prstGeom prst="rect">
            <a:avLst/>
          </a:prstGeom>
          <a:noFill/>
        </p:spPr>
        <p:txBody>
          <a:bodyPr wrap="none" rtlCol="0">
            <a:spAutoFit/>
          </a:bodyPr>
          <a:lstStyle/>
          <a:p>
            <a:endParaRPr lang="en-US" dirty="0">
              <a:latin typeface="London Light"/>
            </a:endParaRPr>
          </a:p>
        </p:txBody>
      </p:sp>
      <p:sp>
        <p:nvSpPr>
          <p:cNvPr id="7" name="TextBox 6"/>
          <p:cNvSpPr txBox="1"/>
          <p:nvPr/>
        </p:nvSpPr>
        <p:spPr>
          <a:xfrm>
            <a:off x="766561" y="2904644"/>
            <a:ext cx="5491075" cy="707886"/>
          </a:xfrm>
          <a:prstGeom prst="rect">
            <a:avLst/>
          </a:prstGeom>
          <a:noFill/>
        </p:spPr>
        <p:txBody>
          <a:bodyPr wrap="square" rtlCol="0">
            <a:spAutoFit/>
          </a:bodyPr>
          <a:lstStyle/>
          <a:p>
            <a:r>
              <a:rPr lang="en-US" sz="4000" dirty="0" smtClean="0">
                <a:solidFill>
                  <a:schemeClr val="bg1"/>
                </a:solidFill>
                <a:latin typeface="London Medium"/>
                <a:cs typeface="London Medium"/>
              </a:rPr>
              <a:t>Plaintiff lawyers</a:t>
            </a:r>
            <a:endParaRPr lang="en-US" sz="4000" dirty="0">
              <a:solidFill>
                <a:schemeClr val="bg1"/>
              </a:solidFill>
              <a:latin typeface="London Medium"/>
              <a:cs typeface="London Medium"/>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01224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buNone/>
            </a:pPr>
            <a:r>
              <a:rPr lang="en-US" dirty="0" smtClean="0"/>
              <a:t>	</a:t>
            </a:r>
            <a:r>
              <a:rPr lang="en-US" sz="2800" dirty="0" smtClean="0"/>
              <a:t>To put the person back in the position they would have been but for the negligence</a:t>
            </a:r>
          </a:p>
          <a:p>
            <a:pPr>
              <a:buNone/>
            </a:pPr>
            <a:endParaRPr lang="en-US" sz="2800" dirty="0"/>
          </a:p>
        </p:txBody>
      </p:sp>
      <p:sp>
        <p:nvSpPr>
          <p:cNvPr id="3" name="Text Placeholder 2"/>
          <p:cNvSpPr>
            <a:spLocks noGrp="1"/>
          </p:cNvSpPr>
          <p:nvPr>
            <p:ph type="body" sz="quarter" idx="11"/>
          </p:nvPr>
        </p:nvSpPr>
        <p:spPr/>
        <p:txBody>
          <a:bodyPr/>
          <a:lstStyle/>
          <a:p>
            <a:r>
              <a:rPr lang="en-US" sz="2800" dirty="0" smtClean="0"/>
              <a:t>Principle of tort law</a:t>
            </a:r>
            <a:endParaRPr lang="en-US" sz="2800" dirty="0"/>
          </a:p>
        </p:txBody>
      </p:sp>
      <p:pic>
        <p:nvPicPr>
          <p:cNvPr id="4" name="Picture 3"/>
          <p:cNvPicPr>
            <a:picLocks noChangeAspect="1"/>
          </p:cNvPicPr>
          <p:nvPr/>
        </p:nvPicPr>
        <p:blipFill>
          <a:blip r:embed="rId2"/>
          <a:stretch>
            <a:fillRect/>
          </a:stretch>
        </p:blipFill>
        <p:spPr>
          <a:xfrm>
            <a:off x="3785775" y="2866178"/>
            <a:ext cx="3289300" cy="24638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sz="3600" i="1" dirty="0" smtClean="0"/>
              <a:t>“safety does not reside in a person, device or department, but emerges from the interactions of components of a system”</a:t>
            </a:r>
          </a:p>
          <a:p>
            <a:endParaRPr lang="en-AU" dirty="0" smtClean="0"/>
          </a:p>
          <a:p>
            <a:endParaRPr lang="en-AU" dirty="0" smtClean="0"/>
          </a:p>
          <a:p>
            <a:endParaRPr lang="en-AU" dirty="0" smtClean="0"/>
          </a:p>
          <a:p>
            <a:endParaRPr lang="en-AU" dirty="0" smtClean="0"/>
          </a:p>
          <a:p>
            <a:r>
              <a:rPr lang="en-AU" dirty="0" smtClean="0">
                <a:solidFill>
                  <a:srgbClr val="FF0000"/>
                </a:solidFill>
              </a:rPr>
              <a:t>What if plaintiff lawyers are a component of that system??</a:t>
            </a:r>
          </a:p>
          <a:p>
            <a:endParaRPr lang="en-AU" dirty="0" smtClean="0"/>
          </a:p>
          <a:p>
            <a:endParaRPr lang="en-AU" dirty="0"/>
          </a:p>
        </p:txBody>
      </p:sp>
      <p:sp>
        <p:nvSpPr>
          <p:cNvPr id="3" name="Text Placeholder 2"/>
          <p:cNvSpPr>
            <a:spLocks noGrp="1"/>
          </p:cNvSpPr>
          <p:nvPr>
            <p:ph type="body" sz="quarter" idx="11"/>
          </p:nvPr>
        </p:nvSpPr>
        <p:spPr/>
        <p:txBody>
          <a:bodyPr/>
          <a:lstStyle/>
          <a:p>
            <a:r>
              <a:rPr lang="en-AU" sz="3600" dirty="0" smtClean="0"/>
              <a:t>To err is human (Kohn et al., 2000)</a:t>
            </a:r>
            <a:endParaRPr lang="en-AU" sz="3600" dirty="0"/>
          </a:p>
        </p:txBody>
      </p:sp>
      <p:pic>
        <p:nvPicPr>
          <p:cNvPr id="4" name="Picture 3"/>
          <p:cNvPicPr>
            <a:picLocks noChangeAspect="1"/>
          </p:cNvPicPr>
          <p:nvPr/>
        </p:nvPicPr>
        <p:blipFill>
          <a:blip r:embed="rId2"/>
          <a:stretch>
            <a:fillRect/>
          </a:stretch>
        </p:blipFill>
        <p:spPr>
          <a:xfrm>
            <a:off x="5179705" y="2898535"/>
            <a:ext cx="1980231" cy="1980231"/>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62853894"/>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7146996" y="3526103"/>
            <a:ext cx="184666" cy="369332"/>
          </a:xfrm>
          <a:prstGeom prst="rect">
            <a:avLst/>
          </a:prstGeom>
          <a:noFill/>
        </p:spPr>
        <p:txBody>
          <a:bodyPr wrap="none" rtlCol="0">
            <a:spAutoFit/>
          </a:bodyPr>
          <a:lstStyle/>
          <a:p>
            <a:endParaRPr lang="en-US" dirty="0">
              <a:latin typeface="London Light"/>
            </a:endParaRPr>
          </a:p>
        </p:txBody>
      </p:sp>
      <p:sp>
        <p:nvSpPr>
          <p:cNvPr id="6" name="TextBox 5"/>
          <p:cNvSpPr txBox="1"/>
          <p:nvPr/>
        </p:nvSpPr>
        <p:spPr>
          <a:xfrm>
            <a:off x="5444687" y="2904644"/>
            <a:ext cx="184666" cy="369332"/>
          </a:xfrm>
          <a:prstGeom prst="rect">
            <a:avLst/>
          </a:prstGeom>
          <a:noFill/>
        </p:spPr>
        <p:txBody>
          <a:bodyPr wrap="none" rtlCol="0">
            <a:spAutoFit/>
          </a:bodyPr>
          <a:lstStyle/>
          <a:p>
            <a:endParaRPr lang="en-US" dirty="0">
              <a:latin typeface="London Light"/>
            </a:endParaRPr>
          </a:p>
        </p:txBody>
      </p:sp>
      <p:sp>
        <p:nvSpPr>
          <p:cNvPr id="7" name="TextBox 6"/>
          <p:cNvSpPr txBox="1"/>
          <p:nvPr/>
        </p:nvSpPr>
        <p:spPr>
          <a:xfrm>
            <a:off x="345689" y="3682642"/>
            <a:ext cx="6367346" cy="1200329"/>
          </a:xfrm>
          <a:prstGeom prst="rect">
            <a:avLst/>
          </a:prstGeom>
          <a:noFill/>
        </p:spPr>
        <p:txBody>
          <a:bodyPr wrap="square" rtlCol="0">
            <a:spAutoFit/>
          </a:bodyPr>
          <a:lstStyle/>
          <a:p>
            <a:r>
              <a:rPr lang="en-US" sz="3600" b="1" dirty="0" smtClean="0">
                <a:solidFill>
                  <a:schemeClr val="bg1"/>
                </a:solidFill>
                <a:latin typeface="Arial"/>
                <a:cs typeface="Arial"/>
              </a:rPr>
              <a:t>Multiple incidents and </a:t>
            </a:r>
          </a:p>
          <a:p>
            <a:r>
              <a:rPr lang="en-US" sz="3600" b="1" dirty="0" smtClean="0">
                <a:solidFill>
                  <a:schemeClr val="bg1"/>
                </a:solidFill>
                <a:latin typeface="Arial"/>
                <a:cs typeface="Arial"/>
              </a:rPr>
              <a:t>large scale disclosure</a:t>
            </a:r>
            <a:endParaRPr lang="en-US" sz="3600" b="1" dirty="0">
              <a:solidFill>
                <a:schemeClr val="bg1"/>
              </a:solidFill>
              <a:latin typeface="Arial"/>
              <a:cs typeface="Arial"/>
            </a:endParaRPr>
          </a:p>
        </p:txBody>
      </p:sp>
      <p:pic>
        <p:nvPicPr>
          <p:cNvPr id="3" name="Picture 2" descr="SGL0193_BR Icons_Final-07.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463703" y="-384811"/>
            <a:ext cx="4841277" cy="483275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388049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sz="2000" i="1" dirty="0"/>
              <a:t>“It is clearly an issue </a:t>
            </a:r>
            <a:r>
              <a:rPr lang="en-AU" sz="2000" i="1" dirty="0" smtClean="0"/>
              <a:t>that we had one piece of information but not the whole picture. </a:t>
            </a:r>
            <a:r>
              <a:rPr lang="en-AU" sz="2000" i="1" dirty="0"/>
              <a:t>Other agencies had information we didn’t know about. </a:t>
            </a:r>
            <a:r>
              <a:rPr lang="en-AU" sz="2000" b="1" i="1" dirty="0"/>
              <a:t>We all have to </a:t>
            </a:r>
            <a:r>
              <a:rPr lang="en-AU" sz="2000" b="1" i="1" dirty="0" smtClean="0"/>
              <a:t>find </a:t>
            </a:r>
            <a:r>
              <a:rPr lang="en-AU" sz="2000" b="1" i="1" dirty="0"/>
              <a:t>better ways of sharing information, within the law, to better protect patients”</a:t>
            </a:r>
            <a:r>
              <a:rPr lang="en-AU" dirty="0" smtClean="0"/>
              <a:t>  AHPRA </a:t>
            </a:r>
            <a:r>
              <a:rPr lang="en-AU" dirty="0"/>
              <a:t>CEO Martin </a:t>
            </a:r>
            <a:r>
              <a:rPr lang="en-AU" dirty="0" smtClean="0"/>
              <a:t>Fletcher [emphasis added]</a:t>
            </a:r>
            <a:endParaRPr lang="en-AU" dirty="0"/>
          </a:p>
        </p:txBody>
      </p:sp>
      <p:sp>
        <p:nvSpPr>
          <p:cNvPr id="3" name="Text Placeholder 2"/>
          <p:cNvSpPr>
            <a:spLocks noGrp="1"/>
          </p:cNvSpPr>
          <p:nvPr>
            <p:ph type="body" sz="quarter" idx="11"/>
          </p:nvPr>
        </p:nvSpPr>
        <p:spPr/>
        <p:txBody>
          <a:bodyPr/>
          <a:lstStyle/>
          <a:p>
            <a:r>
              <a:rPr lang="en-AU" dirty="0" smtClean="0"/>
              <a:t>Bacchus Marsh</a:t>
            </a:r>
            <a:endParaRPr lang="en-AU" dirty="0"/>
          </a:p>
        </p:txBody>
      </p:sp>
      <p:pic>
        <p:nvPicPr>
          <p:cNvPr id="13314"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594508" y="2613727"/>
            <a:ext cx="3879847" cy="2953974"/>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31828692"/>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534988" indent="-534988">
              <a:buFont typeface="Arial"/>
              <a:buChar char="•"/>
            </a:pPr>
            <a:r>
              <a:rPr lang="en-AU" sz="2400" dirty="0" smtClean="0"/>
              <a:t>Allow plaintiff lawyers to be at OD meetings</a:t>
            </a:r>
          </a:p>
          <a:p>
            <a:pPr marL="534988" indent="-534988">
              <a:buFont typeface="Arial"/>
              <a:buChar char="•"/>
            </a:pPr>
            <a:r>
              <a:rPr lang="en-AU" sz="2400" dirty="0" smtClean="0"/>
              <a:t>Plaintiff lawyers provide info to regulatory / registration  /disciplinary authorities (AHPRA)</a:t>
            </a:r>
          </a:p>
          <a:p>
            <a:endParaRPr lang="en-AU" dirty="0"/>
          </a:p>
        </p:txBody>
      </p:sp>
      <p:sp>
        <p:nvSpPr>
          <p:cNvPr id="4" name="Text Placeholder 3"/>
          <p:cNvSpPr>
            <a:spLocks noGrp="1"/>
          </p:cNvSpPr>
          <p:nvPr>
            <p:ph type="body" sz="quarter" idx="11"/>
          </p:nvPr>
        </p:nvSpPr>
        <p:spPr/>
        <p:txBody>
          <a:bodyPr/>
          <a:lstStyle/>
          <a:p>
            <a:r>
              <a:rPr lang="en-US" dirty="0" smtClean="0"/>
              <a:t>Communication / Information</a:t>
            </a:r>
            <a:endParaRPr lang="en-US" dirty="0"/>
          </a:p>
        </p:txBody>
      </p:sp>
      <p:pic>
        <p:nvPicPr>
          <p:cNvPr id="5" name="Picture 4"/>
          <p:cNvPicPr>
            <a:picLocks noChangeAspect="1"/>
          </p:cNvPicPr>
          <p:nvPr/>
        </p:nvPicPr>
        <p:blipFill>
          <a:blip r:embed="rId3"/>
          <a:stretch>
            <a:fillRect/>
          </a:stretch>
        </p:blipFill>
        <p:spPr>
          <a:xfrm>
            <a:off x="3366733" y="2732425"/>
            <a:ext cx="2857500" cy="28575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75616493"/>
      </p:ext>
    </p:extLst>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50838" indent="-350838">
              <a:buFont typeface="Arial"/>
              <a:buChar char="•"/>
            </a:pPr>
            <a:r>
              <a:rPr lang="en-US" sz="2800" dirty="0" smtClean="0"/>
              <a:t>Independent advice</a:t>
            </a:r>
          </a:p>
          <a:p>
            <a:pPr marL="350838" indent="-350838">
              <a:buFont typeface="Arial"/>
              <a:buChar char="•"/>
            </a:pPr>
            <a:r>
              <a:rPr lang="en-US" sz="2800" dirty="0" smtClean="0"/>
              <a:t>Avoid litigation pathway</a:t>
            </a:r>
          </a:p>
          <a:p>
            <a:endParaRPr lang="en-US" sz="2000" dirty="0" smtClean="0"/>
          </a:p>
          <a:p>
            <a:endParaRPr lang="en-US" sz="2000" dirty="0" smtClean="0"/>
          </a:p>
          <a:p>
            <a:endParaRPr lang="en-US" dirty="0"/>
          </a:p>
        </p:txBody>
      </p:sp>
      <p:sp>
        <p:nvSpPr>
          <p:cNvPr id="3" name="Text Placeholder 2"/>
          <p:cNvSpPr>
            <a:spLocks noGrp="1"/>
          </p:cNvSpPr>
          <p:nvPr>
            <p:ph type="body" sz="quarter" idx="11"/>
          </p:nvPr>
        </p:nvSpPr>
        <p:spPr/>
        <p:txBody>
          <a:bodyPr/>
          <a:lstStyle/>
          <a:p>
            <a:r>
              <a:rPr lang="en-US" sz="3200" dirty="0" smtClean="0"/>
              <a:t>Early resolution</a:t>
            </a:r>
            <a:endParaRPr lang="en-US" sz="3200" dirty="0"/>
          </a:p>
        </p:txBody>
      </p:sp>
      <p:pic>
        <p:nvPicPr>
          <p:cNvPr id="4" name="Picture 3"/>
          <p:cNvPicPr>
            <a:picLocks noChangeAspect="1"/>
          </p:cNvPicPr>
          <p:nvPr/>
        </p:nvPicPr>
        <p:blipFill>
          <a:blip r:embed="rId2"/>
          <a:stretch>
            <a:fillRect/>
          </a:stretch>
        </p:blipFill>
        <p:spPr>
          <a:xfrm>
            <a:off x="5854077" y="2838801"/>
            <a:ext cx="2743200" cy="29591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801688" indent="-801688">
              <a:buFont typeface="Arial"/>
              <a:buChar char="•"/>
            </a:pPr>
            <a:r>
              <a:rPr lang="en-US" sz="2400" dirty="0" smtClean="0"/>
              <a:t>specialist Office for Safety and Quality Improvement (OSQI)</a:t>
            </a:r>
          </a:p>
          <a:p>
            <a:pPr marL="801688" indent="-801688">
              <a:buFont typeface="Arial"/>
              <a:buChar char="•"/>
            </a:pPr>
            <a:endParaRPr lang="en-US" sz="2400" dirty="0" smtClean="0"/>
          </a:p>
          <a:p>
            <a:pPr marL="801688" indent="-801688">
              <a:buFont typeface="Arial"/>
              <a:buChar char="•"/>
            </a:pPr>
            <a:r>
              <a:rPr lang="en-US" sz="2400" dirty="0" smtClean="0"/>
              <a:t>Duty of </a:t>
            </a:r>
            <a:r>
              <a:rPr lang="en-US" sz="2400" dirty="0" err="1" smtClean="0"/>
              <a:t>Candour</a:t>
            </a:r>
            <a:endParaRPr lang="en-US" sz="2400" dirty="0" smtClean="0"/>
          </a:p>
          <a:p>
            <a:pPr marL="801688" indent="-801688">
              <a:buFont typeface="Arial"/>
              <a:buChar char="•"/>
            </a:pPr>
            <a:endParaRPr lang="en-US" sz="2400" dirty="0" smtClean="0"/>
          </a:p>
          <a:p>
            <a:pPr marL="801688" indent="-801688">
              <a:buFont typeface="Arial"/>
              <a:buChar char="•"/>
            </a:pPr>
            <a:r>
              <a:rPr lang="en-US" sz="2400" dirty="0" smtClean="0"/>
              <a:t>issue of the feasibility of a no-fault medical insurance scheme be investigated</a:t>
            </a:r>
            <a:endParaRPr lang="en-US" sz="2400" dirty="0"/>
          </a:p>
        </p:txBody>
      </p:sp>
      <p:sp>
        <p:nvSpPr>
          <p:cNvPr id="3" name="Text Placeholder 2"/>
          <p:cNvSpPr>
            <a:spLocks noGrp="1"/>
          </p:cNvSpPr>
          <p:nvPr>
            <p:ph type="body" sz="quarter" idx="11"/>
          </p:nvPr>
        </p:nvSpPr>
        <p:spPr/>
        <p:txBody>
          <a:bodyPr/>
          <a:lstStyle/>
          <a:p>
            <a:r>
              <a:rPr lang="en-US" sz="2800" dirty="0" err="1" smtClean="0"/>
              <a:t>Duckett</a:t>
            </a:r>
            <a:r>
              <a:rPr lang="en-US" sz="2800" dirty="0" smtClean="0"/>
              <a:t> report - recommendations</a:t>
            </a:r>
            <a:endParaRPr 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50838" indent="-350838">
              <a:buFont typeface="Arial"/>
              <a:buChar char="•"/>
            </a:pPr>
            <a:r>
              <a:rPr lang="en-US" sz="2400" dirty="0" smtClean="0"/>
              <a:t>Shared goals – better health outcomes for patients </a:t>
            </a:r>
          </a:p>
          <a:p>
            <a:pPr marL="350838" indent="-350838">
              <a:buFont typeface="Arial"/>
              <a:buChar char="•"/>
            </a:pPr>
            <a:r>
              <a:rPr lang="en-US" sz="2400" dirty="0" smtClean="0"/>
              <a:t>Moral imperative</a:t>
            </a:r>
          </a:p>
          <a:p>
            <a:pPr marL="350838" indent="-350838">
              <a:buFont typeface="Arial"/>
              <a:buChar char="•"/>
            </a:pPr>
            <a:r>
              <a:rPr lang="en-US" sz="2400" dirty="0" smtClean="0"/>
              <a:t>Patient focus</a:t>
            </a:r>
          </a:p>
          <a:p>
            <a:endParaRPr lang="en-US" dirty="0"/>
          </a:p>
        </p:txBody>
      </p:sp>
      <p:sp>
        <p:nvSpPr>
          <p:cNvPr id="3" name="Text Placeholder 2"/>
          <p:cNvSpPr>
            <a:spLocks noGrp="1"/>
          </p:cNvSpPr>
          <p:nvPr>
            <p:ph type="body" sz="quarter" idx="11"/>
          </p:nvPr>
        </p:nvSpPr>
        <p:spPr/>
        <p:txBody>
          <a:bodyPr/>
          <a:lstStyle/>
          <a:p>
            <a:r>
              <a:rPr lang="en-US" sz="2800" dirty="0" smtClean="0"/>
              <a:t>Commonality</a:t>
            </a:r>
            <a:endParaRPr lang="en-US" sz="2800" dirty="0"/>
          </a:p>
        </p:txBody>
      </p:sp>
      <p:pic>
        <p:nvPicPr>
          <p:cNvPr id="4" name="Picture 3"/>
          <p:cNvPicPr>
            <a:picLocks noChangeAspect="1"/>
          </p:cNvPicPr>
          <p:nvPr/>
        </p:nvPicPr>
        <p:blipFill>
          <a:blip r:embed="rId2"/>
          <a:stretch>
            <a:fillRect/>
          </a:stretch>
        </p:blipFill>
        <p:spPr>
          <a:xfrm>
            <a:off x="2749115" y="2038808"/>
            <a:ext cx="6065379" cy="336517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462481" y="3880849"/>
            <a:ext cx="2213717" cy="523220"/>
          </a:xfrm>
          <a:prstGeom prst="rect">
            <a:avLst/>
          </a:prstGeom>
          <a:noFill/>
        </p:spPr>
        <p:txBody>
          <a:bodyPr wrap="square" rtlCol="0">
            <a:spAutoFit/>
          </a:bodyPr>
          <a:lstStyle/>
          <a:p>
            <a:pPr algn="ctr"/>
            <a:r>
              <a:rPr lang="en-US" sz="2800" b="1" dirty="0" smtClean="0">
                <a:solidFill>
                  <a:schemeClr val="bg1"/>
                </a:solidFill>
                <a:latin typeface="Arial"/>
                <a:cs typeface="Arial"/>
              </a:rPr>
              <a:t>Thank</a:t>
            </a:r>
            <a:r>
              <a:rPr lang="en-US" sz="2800" b="1" baseline="0" dirty="0" smtClean="0">
                <a:solidFill>
                  <a:schemeClr val="bg1"/>
                </a:solidFill>
                <a:latin typeface="Arial"/>
                <a:cs typeface="Arial"/>
              </a:rPr>
              <a:t> you</a:t>
            </a:r>
            <a:endParaRPr lang="en-US" sz="2800" b="1" dirty="0">
              <a:solidFill>
                <a:schemeClr val="bg1"/>
              </a:solidFill>
              <a:latin typeface="Arial"/>
              <a:cs typeface="Aria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30932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7146996" y="3526103"/>
            <a:ext cx="184666" cy="369332"/>
          </a:xfrm>
          <a:prstGeom prst="rect">
            <a:avLst/>
          </a:prstGeom>
          <a:noFill/>
        </p:spPr>
        <p:txBody>
          <a:bodyPr wrap="none" rtlCol="0">
            <a:spAutoFit/>
          </a:bodyPr>
          <a:lstStyle/>
          <a:p>
            <a:endParaRPr lang="en-US" dirty="0">
              <a:latin typeface="London Light"/>
            </a:endParaRPr>
          </a:p>
        </p:txBody>
      </p:sp>
      <p:sp>
        <p:nvSpPr>
          <p:cNvPr id="6" name="TextBox 5"/>
          <p:cNvSpPr txBox="1"/>
          <p:nvPr/>
        </p:nvSpPr>
        <p:spPr>
          <a:xfrm>
            <a:off x="5444687" y="2904644"/>
            <a:ext cx="184666" cy="369332"/>
          </a:xfrm>
          <a:prstGeom prst="rect">
            <a:avLst/>
          </a:prstGeom>
          <a:noFill/>
        </p:spPr>
        <p:txBody>
          <a:bodyPr wrap="none" rtlCol="0">
            <a:spAutoFit/>
          </a:bodyPr>
          <a:lstStyle/>
          <a:p>
            <a:endParaRPr lang="en-US" dirty="0">
              <a:latin typeface="London Light"/>
            </a:endParaRPr>
          </a:p>
        </p:txBody>
      </p:sp>
      <p:sp>
        <p:nvSpPr>
          <p:cNvPr id="9" name="TextBox 8"/>
          <p:cNvSpPr txBox="1"/>
          <p:nvPr/>
        </p:nvSpPr>
        <p:spPr>
          <a:xfrm>
            <a:off x="766561" y="2904644"/>
            <a:ext cx="6565101" cy="707886"/>
          </a:xfrm>
          <a:prstGeom prst="rect">
            <a:avLst/>
          </a:prstGeom>
          <a:noFill/>
        </p:spPr>
        <p:txBody>
          <a:bodyPr wrap="square" rtlCol="0">
            <a:spAutoFit/>
          </a:bodyPr>
          <a:lstStyle/>
          <a:p>
            <a:r>
              <a:rPr lang="en-US" sz="4000" b="1" dirty="0" err="1" smtClean="0">
                <a:solidFill>
                  <a:schemeClr val="bg1"/>
                </a:solidFill>
                <a:latin typeface="Arial"/>
                <a:cs typeface="Arial"/>
              </a:rPr>
              <a:t>Djerriwarrh</a:t>
            </a:r>
            <a:r>
              <a:rPr lang="en-US" sz="4000" b="1" dirty="0" smtClean="0">
                <a:solidFill>
                  <a:schemeClr val="bg1"/>
                </a:solidFill>
                <a:latin typeface="Arial"/>
                <a:cs typeface="Arial"/>
              </a:rPr>
              <a:t> Health Service</a:t>
            </a:r>
            <a:endParaRPr lang="en-US" sz="4000" b="1" dirty="0">
              <a:solidFill>
                <a:schemeClr val="bg1"/>
              </a:solidFill>
              <a:latin typeface="Arial"/>
              <a:cs typeface="Arial"/>
            </a:endParaRPr>
          </a:p>
        </p:txBody>
      </p:sp>
      <p:pic>
        <p:nvPicPr>
          <p:cNvPr id="7" name="Picture 6" descr="SGL0193_BR Icons_Final-05.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815470" y="4148841"/>
            <a:ext cx="2138634" cy="2134869"/>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27159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smtClean="0"/>
              <a:t>March </a:t>
            </a:r>
            <a:r>
              <a:rPr lang="en-AU" dirty="0"/>
              <a:t>2015 the Victorian Government Department of Health and Human Services was notified by the Consultative Council on Obstetric and Paediatric Mortality and Morbidity (CCOPMM) of a cluster of perinatal deaths at </a:t>
            </a:r>
            <a:r>
              <a:rPr lang="en-AU" dirty="0" err="1"/>
              <a:t>Djerriwarrh</a:t>
            </a:r>
            <a:r>
              <a:rPr lang="en-AU" dirty="0"/>
              <a:t> Health Services during 2013 and 2014.</a:t>
            </a:r>
          </a:p>
          <a:p>
            <a:pPr marL="0" indent="0">
              <a:buNone/>
            </a:pPr>
            <a:endParaRPr lang="en-AU" dirty="0"/>
          </a:p>
          <a:p>
            <a:r>
              <a:rPr lang="en-AU" dirty="0"/>
              <a:t>The department commissioned an independent review by senior obstetrician, </a:t>
            </a:r>
            <a:r>
              <a:rPr lang="en-AU" dirty="0" err="1"/>
              <a:t>Euan</a:t>
            </a:r>
            <a:r>
              <a:rPr lang="en-AU" dirty="0"/>
              <a:t> Wallace which concluded that of the 10 stillborn and perinatal </a:t>
            </a:r>
            <a:r>
              <a:rPr lang="en-AU" dirty="0" smtClean="0"/>
              <a:t>deaths during that period, </a:t>
            </a:r>
            <a:r>
              <a:rPr lang="en-AU" dirty="0"/>
              <a:t>7 were </a:t>
            </a:r>
            <a:r>
              <a:rPr lang="en-AU" dirty="0" smtClean="0"/>
              <a:t>avoidable</a:t>
            </a:r>
          </a:p>
          <a:p>
            <a:pPr marL="0" indent="0">
              <a:buNone/>
            </a:pPr>
            <a:endParaRPr lang="en-AU" dirty="0"/>
          </a:p>
          <a:p>
            <a:endParaRPr lang="en-AU" dirty="0"/>
          </a:p>
        </p:txBody>
      </p:sp>
      <p:sp>
        <p:nvSpPr>
          <p:cNvPr id="3" name="Text Placeholder 2"/>
          <p:cNvSpPr>
            <a:spLocks noGrp="1"/>
          </p:cNvSpPr>
          <p:nvPr>
            <p:ph type="body" sz="quarter" idx="11"/>
          </p:nvPr>
        </p:nvSpPr>
        <p:spPr/>
        <p:txBody>
          <a:bodyPr/>
          <a:lstStyle/>
          <a:p>
            <a:r>
              <a:rPr lang="en-AU" dirty="0" smtClean="0"/>
              <a:t>The problem</a:t>
            </a:r>
            <a:endParaRPr lang="en-AU" dirty="0"/>
          </a:p>
        </p:txBody>
      </p:sp>
      <p:pic>
        <p:nvPicPr>
          <p:cNvPr id="17410"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916671" y="4151214"/>
            <a:ext cx="3086895" cy="1728661"/>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82347001"/>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smtClean="0"/>
              <a:t>perinatal </a:t>
            </a:r>
            <a:r>
              <a:rPr lang="en-AU" dirty="0"/>
              <a:t>mortality </a:t>
            </a:r>
            <a:r>
              <a:rPr lang="en-AU" dirty="0" smtClean="0"/>
              <a:t>rate at </a:t>
            </a:r>
            <a:r>
              <a:rPr lang="en-AU" dirty="0"/>
              <a:t>Bacchus Marsh is significantly higher than the state average and much higher than would be expected from a ‘low risk’ unit</a:t>
            </a:r>
          </a:p>
          <a:p>
            <a:r>
              <a:rPr lang="en-AU" dirty="0"/>
              <a:t>Misuse and/or misinterpretation of </a:t>
            </a:r>
            <a:r>
              <a:rPr lang="en-AU" dirty="0" err="1"/>
              <a:t>fetal</a:t>
            </a:r>
            <a:r>
              <a:rPr lang="en-AU" dirty="0"/>
              <a:t> surveillance by </a:t>
            </a:r>
            <a:r>
              <a:rPr lang="en-AU" dirty="0" smtClean="0"/>
              <a:t>(</a:t>
            </a:r>
            <a:r>
              <a:rPr lang="en-AU" dirty="0"/>
              <a:t>CTG) was a </a:t>
            </a:r>
            <a:r>
              <a:rPr lang="en-AU" dirty="0" smtClean="0"/>
              <a:t>recurrent</a:t>
            </a:r>
          </a:p>
          <a:p>
            <a:r>
              <a:rPr lang="en-AU" dirty="0" smtClean="0"/>
              <a:t>The </a:t>
            </a:r>
            <a:r>
              <a:rPr lang="en-AU" dirty="0"/>
              <a:t>lack of out-of-hours / emergency paediatric cover for neonatal resuscitation and care was a likely contributor to poorer than expected outcomes</a:t>
            </a:r>
          </a:p>
          <a:p>
            <a:r>
              <a:rPr lang="en-AU" dirty="0"/>
              <a:t>There was a lack of formal expert multidisciplinary perinatal mortality and morbidity review</a:t>
            </a:r>
          </a:p>
          <a:p>
            <a:r>
              <a:rPr lang="en-AU" dirty="0"/>
              <a:t>Lack of high quality staff </a:t>
            </a:r>
            <a:r>
              <a:rPr lang="en-AU" dirty="0" smtClean="0"/>
              <a:t>education</a:t>
            </a:r>
            <a:endParaRPr lang="en-AU" dirty="0"/>
          </a:p>
          <a:p>
            <a:r>
              <a:rPr lang="en-AU" b="1" dirty="0"/>
              <a:t>The clinical governance framework did not allow the health service to monitor and respond to adverse outcomes in a timely manner</a:t>
            </a:r>
          </a:p>
          <a:p>
            <a:endParaRPr lang="en-AU" dirty="0"/>
          </a:p>
        </p:txBody>
      </p:sp>
      <p:sp>
        <p:nvSpPr>
          <p:cNvPr id="3" name="Text Placeholder 2"/>
          <p:cNvSpPr>
            <a:spLocks noGrp="1"/>
          </p:cNvSpPr>
          <p:nvPr>
            <p:ph type="body" sz="quarter" idx="11"/>
          </p:nvPr>
        </p:nvSpPr>
        <p:spPr/>
        <p:txBody>
          <a:bodyPr/>
          <a:lstStyle/>
          <a:p>
            <a:r>
              <a:rPr lang="en-AU" dirty="0" smtClean="0"/>
              <a:t>Findings</a:t>
            </a:r>
            <a:endParaRPr lang="en-AU"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66997180"/>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a:t>All medical and midwifery staff be required to complete formal </a:t>
            </a:r>
            <a:r>
              <a:rPr lang="en-AU" dirty="0" err="1"/>
              <a:t>fetal</a:t>
            </a:r>
            <a:r>
              <a:rPr lang="en-AU" dirty="0"/>
              <a:t> surveillance </a:t>
            </a:r>
            <a:r>
              <a:rPr lang="en-AU" dirty="0" smtClean="0"/>
              <a:t>education</a:t>
            </a:r>
            <a:endParaRPr lang="en-AU" dirty="0"/>
          </a:p>
          <a:p>
            <a:r>
              <a:rPr lang="en-AU" dirty="0"/>
              <a:t>C</a:t>
            </a:r>
            <a:r>
              <a:rPr lang="en-AU" dirty="0" smtClean="0"/>
              <a:t>onsideration </a:t>
            </a:r>
            <a:r>
              <a:rPr lang="en-AU" dirty="0"/>
              <a:t>be given to the purchase of a centralised electronic </a:t>
            </a:r>
            <a:r>
              <a:rPr lang="en-AU" dirty="0" err="1"/>
              <a:t>fetal</a:t>
            </a:r>
            <a:r>
              <a:rPr lang="en-AU" dirty="0"/>
              <a:t> surveillance system</a:t>
            </a:r>
          </a:p>
          <a:p>
            <a:r>
              <a:rPr lang="en-AU" dirty="0"/>
              <a:t>The lack of on-call paediatrics for maternity services be addressed</a:t>
            </a:r>
          </a:p>
          <a:p>
            <a:r>
              <a:rPr lang="en-AU" dirty="0"/>
              <a:t>Quarterly multidisciplinary perinatal morbidity and mortality review meetings – with consideration to inviting an external expert to be a member of those meetings</a:t>
            </a:r>
          </a:p>
          <a:p>
            <a:r>
              <a:rPr lang="en-AU" dirty="0"/>
              <a:t>Weekly or fortnightly CTG review meetings </a:t>
            </a:r>
            <a:endParaRPr lang="en-AU" dirty="0" smtClean="0"/>
          </a:p>
          <a:p>
            <a:r>
              <a:rPr lang="en-AU" dirty="0" smtClean="0"/>
              <a:t>Relationships </a:t>
            </a:r>
            <a:r>
              <a:rPr lang="en-AU" dirty="0"/>
              <a:t>with larger hospital be strengthened </a:t>
            </a:r>
            <a:endParaRPr lang="en-AU" dirty="0" smtClean="0"/>
          </a:p>
          <a:p>
            <a:r>
              <a:rPr lang="en-AU" dirty="0" smtClean="0"/>
              <a:t>The </a:t>
            </a:r>
            <a:r>
              <a:rPr lang="en-AU" dirty="0"/>
              <a:t>department report the </a:t>
            </a:r>
            <a:r>
              <a:rPr lang="en-AU" dirty="0" smtClean="0"/>
              <a:t>GSPMR </a:t>
            </a:r>
            <a:r>
              <a:rPr lang="en-AU" dirty="0"/>
              <a:t>on all </a:t>
            </a:r>
            <a:endParaRPr lang="en-AU" dirty="0" smtClean="0"/>
          </a:p>
          <a:p>
            <a:pPr marL="0" indent="0">
              <a:buNone/>
            </a:pPr>
            <a:r>
              <a:rPr lang="en-AU" dirty="0"/>
              <a:t>	</a:t>
            </a:r>
            <a:r>
              <a:rPr lang="en-AU" dirty="0" smtClean="0"/>
              <a:t>maternity services</a:t>
            </a:r>
            <a:endParaRPr lang="en-AU" dirty="0"/>
          </a:p>
        </p:txBody>
      </p:sp>
      <p:sp>
        <p:nvSpPr>
          <p:cNvPr id="3" name="Text Placeholder 2"/>
          <p:cNvSpPr>
            <a:spLocks noGrp="1"/>
          </p:cNvSpPr>
          <p:nvPr>
            <p:ph type="body" sz="quarter" idx="11"/>
          </p:nvPr>
        </p:nvSpPr>
        <p:spPr/>
        <p:txBody>
          <a:bodyPr/>
          <a:lstStyle/>
          <a:p>
            <a:r>
              <a:rPr lang="en-AU" dirty="0" smtClean="0"/>
              <a:t>Recommendations</a:t>
            </a:r>
            <a:endParaRPr lang="en-AU" dirty="0"/>
          </a:p>
        </p:txBody>
      </p:sp>
      <p:pic>
        <p:nvPicPr>
          <p:cNvPr id="25602"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713710" y="3714245"/>
            <a:ext cx="2430290" cy="1644496"/>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47643186"/>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just"/>
            <a:r>
              <a:rPr lang="en-AU" dirty="0"/>
              <a:t>The secretary of the department also requested the Australian Commission on Safety and Quality in Health Care to conduct an independent review and report of the department’s actions in detecting, responding to and managing perinatal deaths at </a:t>
            </a:r>
            <a:r>
              <a:rPr lang="en-AU" dirty="0" err="1"/>
              <a:t>Djerriwarrh</a:t>
            </a:r>
            <a:r>
              <a:rPr lang="en-AU" dirty="0"/>
              <a:t> both before and after the notification from the COPPMM and more broadly to examine its </a:t>
            </a:r>
            <a:r>
              <a:rPr lang="en-AU" b="1" dirty="0"/>
              <a:t>capacity to detect and appropriately respond to emerging critical issues</a:t>
            </a:r>
            <a:r>
              <a:rPr lang="en-AU" dirty="0"/>
              <a:t> in public hospitals</a:t>
            </a:r>
          </a:p>
          <a:p>
            <a:pPr marL="0" indent="0">
              <a:buNone/>
            </a:pPr>
            <a:endParaRPr lang="en-AU" dirty="0"/>
          </a:p>
        </p:txBody>
      </p:sp>
      <p:sp>
        <p:nvSpPr>
          <p:cNvPr id="3" name="Text Placeholder 2"/>
          <p:cNvSpPr>
            <a:spLocks noGrp="1"/>
          </p:cNvSpPr>
          <p:nvPr>
            <p:ph type="body" sz="quarter" idx="11"/>
          </p:nvPr>
        </p:nvSpPr>
        <p:spPr/>
        <p:txBody>
          <a:bodyPr/>
          <a:lstStyle/>
          <a:p>
            <a:r>
              <a:rPr lang="en-AU" dirty="0" smtClean="0"/>
              <a:t>ACQSHC Report</a:t>
            </a:r>
            <a:endParaRPr lang="en-AU" dirty="0"/>
          </a:p>
        </p:txBody>
      </p:sp>
      <p:pic>
        <p:nvPicPr>
          <p:cNvPr id="19458"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148012" y="3617141"/>
            <a:ext cx="3025856" cy="2013864"/>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46657223"/>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smtClean="0"/>
              <a:t>there </a:t>
            </a:r>
            <a:r>
              <a:rPr lang="en-AU" dirty="0"/>
              <a:t>may have been ‘early warning signs’ regarding the problems </a:t>
            </a:r>
            <a:r>
              <a:rPr lang="en-AU" dirty="0" smtClean="0"/>
              <a:t>but they </a:t>
            </a:r>
            <a:r>
              <a:rPr lang="en-AU" dirty="0"/>
              <a:t>were not within the knowledge of the department and / or the department’s response was appropriate. They included:</a:t>
            </a:r>
          </a:p>
          <a:p>
            <a:pPr lvl="1"/>
            <a:r>
              <a:rPr lang="en-AU" dirty="0"/>
              <a:t>An external review of a maternity presentation transferred from Bacchus Marsh to another hospital and the resignation of the Clinical Services Director as Chair of a Maternity Quality and Safety </a:t>
            </a:r>
            <a:r>
              <a:rPr lang="en-AU" dirty="0" smtClean="0"/>
              <a:t>Committee</a:t>
            </a:r>
          </a:p>
          <a:p>
            <a:pPr lvl="1"/>
            <a:r>
              <a:rPr lang="en-AU" dirty="0" smtClean="0"/>
              <a:t>Failure </a:t>
            </a:r>
            <a:r>
              <a:rPr lang="en-AU" dirty="0"/>
              <a:t>of the Bacchus Marsh campus to meet certain National Safety and Quality Health Care Standards in July 2013. </a:t>
            </a:r>
            <a:endParaRPr lang="en-AU" dirty="0" smtClean="0"/>
          </a:p>
          <a:p>
            <a:pPr lvl="1"/>
            <a:r>
              <a:rPr lang="en-AU" dirty="0" smtClean="0"/>
              <a:t>Concerns </a:t>
            </a:r>
            <a:r>
              <a:rPr lang="en-AU" dirty="0"/>
              <a:t>raised by the Australian Nursing and Midwifery Federation (ANMF) regarding the standards of clinical care at </a:t>
            </a:r>
            <a:r>
              <a:rPr lang="en-AU" dirty="0" err="1"/>
              <a:t>Djerriwarrh</a:t>
            </a:r>
            <a:r>
              <a:rPr lang="en-AU" dirty="0"/>
              <a:t> in January 2014. </a:t>
            </a:r>
          </a:p>
        </p:txBody>
      </p:sp>
      <p:sp>
        <p:nvSpPr>
          <p:cNvPr id="3" name="Text Placeholder 2"/>
          <p:cNvSpPr>
            <a:spLocks noGrp="1"/>
          </p:cNvSpPr>
          <p:nvPr>
            <p:ph type="body" sz="quarter" idx="11"/>
          </p:nvPr>
        </p:nvSpPr>
        <p:spPr/>
        <p:txBody>
          <a:bodyPr/>
          <a:lstStyle/>
          <a:p>
            <a:r>
              <a:rPr lang="en-AU" dirty="0" smtClean="0"/>
              <a:t>Findings</a:t>
            </a:r>
            <a:endParaRPr lang="en-AU" dirty="0"/>
          </a:p>
        </p:txBody>
      </p:sp>
      <p:pic>
        <p:nvPicPr>
          <p:cNvPr id="18434"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317946" y="4344855"/>
            <a:ext cx="2767266" cy="1453046"/>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99442843"/>
      </p:ext>
    </p:extLst>
  </p:cSld>
  <p:clrMapOvr>
    <a:masterClrMapping/>
  </p:clrMapOvr>
</p:sld>
</file>

<file path=ppt/theme/theme1.xml><?xml version="1.0" encoding="utf-8"?>
<a:theme xmlns:a="http://schemas.openxmlformats.org/drawingml/2006/main" name="Office Theme">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PublishingExpirationDate xmlns="http://schemas.microsoft.com/sharepoint/v3" xsi:nil="true"/>
    <PublishingStartDate xmlns="http://schemas.microsoft.com/sharepoint/v3" xsi:nil="true"/>
    <_dlc_DocId xmlns="a4fd4fb7-9b4b-48c6-865b-f7966f6f5e9b">64N5XRJFRN5Q-401-368</_dlc_DocId>
    <_dlc_DocIdUrl xmlns="a4fd4fb7-9b4b-48c6-865b-f7966f6f5e9b">
      <Url>https://thegrid.slatergordon.com.au/services/marketing/_layouts/DocIdRedir.aspx?ID=64N5XRJFRN5Q-401-368</Url>
      <Description>64N5XRJFRN5Q-401-368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7ECACA5969B441865A4D90EE115602" ma:contentTypeVersion="5" ma:contentTypeDescription="Create a new document." ma:contentTypeScope="" ma:versionID="36803427e611f9126fe3347b71f348b1">
  <xsd:schema xmlns:xsd="http://www.w3.org/2001/XMLSchema" xmlns:xs="http://www.w3.org/2001/XMLSchema" xmlns:p="http://schemas.microsoft.com/office/2006/metadata/properties" xmlns:ns1="http://schemas.microsoft.com/sharepoint/v3" xmlns:ns2="a4fd4fb7-9b4b-48c6-865b-f7966f6f5e9b" xmlns:ns3="http://schemas.microsoft.com/sharepoint/v4" targetNamespace="http://schemas.microsoft.com/office/2006/metadata/properties" ma:root="true" ma:fieldsID="6352b212b3e2c9b81e68043ffe69d76c" ns1:_="" ns2:_="" ns3:_="">
    <xsd:import namespace="http://schemas.microsoft.com/sharepoint/v3"/>
    <xsd:import namespace="a4fd4fb7-9b4b-48c6-865b-f7966f6f5e9b"/>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IconOverlay" minOccurs="0"/>
                <xsd:element ref="ns1:_vti_ItemDeclaredRecord" minOccurs="0"/>
                <xsd:element ref="ns1:_vti_ItemHoldRecord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element name="_vti_ItemDeclaredRecord" ma:index="14" nillable="true" ma:displayName="Declared Record" ma:hidden="true" ma:internalName="_vti_ItemDeclaredRecord" ma:readOnly="true">
      <xsd:simpleType>
        <xsd:restriction base="dms:DateTime"/>
      </xsd:simpleType>
    </xsd:element>
    <xsd:element name="_vti_ItemHoldRecordStatus" ma:index="15"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fd4fb7-9b4b-48c6-865b-f7966f6f5e9b"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6"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13E439-7361-4C07-8480-56348390D778}">
  <ds:schemaRefs>
    <ds:schemaRef ds:uri="http://schemas.microsoft.com/office/2006/documentManagement/types"/>
    <ds:schemaRef ds:uri="http://www.w3.org/XML/1998/namespace"/>
    <ds:schemaRef ds:uri="http://schemas.microsoft.com/sharepoint/v4"/>
    <ds:schemaRef ds:uri="http://schemas.microsoft.com/sharepoint/v3"/>
    <ds:schemaRef ds:uri="http://purl.org/dc/elements/1.1/"/>
    <ds:schemaRef ds:uri="http://purl.org/dc/terms/"/>
    <ds:schemaRef ds:uri="http://purl.org/dc/dcmitype/"/>
    <ds:schemaRef ds:uri="a4fd4fb7-9b4b-48c6-865b-f7966f6f5e9b"/>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DFB91908-DA8D-415E-BA47-1B77F83668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4fd4fb7-9b4b-48c6-865b-f7966f6f5e9b"/>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1692</TotalTime>
  <Words>2166</Words>
  <Application>Microsoft Macintosh PowerPoint</Application>
  <PresentationFormat>On-screen Show (4:3)</PresentationFormat>
  <Paragraphs>239</Paragraphs>
  <Slides>35</Slides>
  <Notes>9</Notes>
  <HiddenSlides>0</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Slater &amp; Gordon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General marketing</dc:subject>
  <dc:creator>IT Department</dc:creator>
  <cp:lastModifiedBy>Janine McIlwraith</cp:lastModifiedBy>
  <cp:revision>180</cp:revision>
  <cp:lastPrinted>2014-09-10T22:59:56Z</cp:lastPrinted>
  <dcterms:created xsi:type="dcterms:W3CDTF">2016-10-21T06:07:11Z</dcterms:created>
  <dcterms:modified xsi:type="dcterms:W3CDTF">2016-10-21T06:31:16Z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0x010100FC7ECACA5969B441865A4D90EE115602</vt:lpwstr>
  </property>
  <property fmtid="{D5CDD505-2E9C-101B-9397-08002B2CF9AE}" pid="3" name="_dlc_DocIdItemGuid">
    <vt:lpwstr>31cfdc4e-45bb-456e-ad01-58e60bcaf66c</vt:lpwstr>
  </property>
</Properties>
</file>