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61" r:id="rId2"/>
    <p:sldId id="441" r:id="rId3"/>
    <p:sldId id="443" r:id="rId4"/>
    <p:sldId id="442" r:id="rId5"/>
    <p:sldId id="440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5" r:id="rId16"/>
    <p:sldId id="453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33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orient="horz" pos="3997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00">
          <p15:clr>
            <a:srgbClr val="A4A3A4"/>
          </p15:clr>
        </p15:guide>
        <p15:guide id="6" pos="2880">
          <p15:clr>
            <a:srgbClr val="A4A3A4"/>
          </p15:clr>
        </p15:guide>
        <p15:guide id="7" pos="3243">
          <p15:clr>
            <a:srgbClr val="A4A3A4"/>
          </p15:clr>
        </p15:guide>
        <p15:guide id="8" pos="5193">
          <p15:clr>
            <a:srgbClr val="A4A3A4"/>
          </p15:clr>
        </p15:guide>
        <p15:guide id="9" pos="839">
          <p15:clr>
            <a:srgbClr val="A4A3A4"/>
          </p15:clr>
        </p15:guide>
        <p15:guide id="10" pos="4127">
          <p15:clr>
            <a:srgbClr val="A4A3A4"/>
          </p15:clr>
        </p15:guide>
        <p15:guide id="11" pos="340">
          <p15:clr>
            <a:srgbClr val="A4A3A4"/>
          </p15:clr>
        </p15:guide>
        <p15:guide id="12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AEAEA"/>
    <a:srgbClr val="C0C0C0"/>
    <a:srgbClr val="F03C14"/>
    <a:srgbClr val="786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93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1933"/>
        <p:guide orient="horz" pos="3566"/>
        <p:guide orient="horz" pos="3997"/>
        <p:guide orient="horz" pos="709"/>
        <p:guide orient="horz" pos="300"/>
        <p:guide pos="2880"/>
        <p:guide pos="3243"/>
        <p:guide pos="5193"/>
        <p:guide pos="839"/>
        <p:guide pos="4127"/>
        <p:guide pos="340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F580FA0-941F-41B8-8631-D18EA76B45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07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A185AB1-071A-48E6-8AEE-7EAD177D64C1}" type="slidenum">
              <a:rPr lang="de-DE" smtClean="0"/>
              <a:pPr eaLnBrk="1" hangingPunct="1">
                <a:defRPr/>
              </a:pPr>
              <a:t>1</a:t>
            </a:fld>
            <a:endParaRPr lang="de-DE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786E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Picture 8" descr="MH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4508500"/>
            <a:ext cx="44815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7920038" cy="1943100"/>
          </a:xfrm>
        </p:spPr>
        <p:txBody>
          <a:bodyPr anchor="t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213100"/>
            <a:ext cx="6911975" cy="755650"/>
          </a:xfrm>
        </p:spPr>
        <p:txBody>
          <a:bodyPr lIns="91440" tIns="45720" rIns="9144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58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47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80175" y="476250"/>
            <a:ext cx="1979613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476250"/>
            <a:ext cx="5788025" cy="51847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34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20038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331913" y="1700213"/>
            <a:ext cx="3379787" cy="39608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700213"/>
            <a:ext cx="3379788" cy="39608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06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6453188"/>
            <a:ext cx="1441450" cy="2889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67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7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2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1700213"/>
            <a:ext cx="3379787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700213"/>
            <a:ext cx="3379788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2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90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5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4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25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786E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28" name="Picture 14" descr="MH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15073"/>
            <a:ext cx="181768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76250"/>
            <a:ext cx="79200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700213"/>
            <a:ext cx="69119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467544" y="573325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b="1" dirty="0" smtClean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7668344" y="6395649"/>
            <a:ext cx="491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BD0F305-2E49-41F9-BA69-AAE6603C614A}" type="slidenum">
              <a:rPr lang="de-DE" sz="1200" b="1" smtClean="0">
                <a:solidFill>
                  <a:schemeClr val="bg1"/>
                </a:solidFill>
              </a:rPr>
              <a:t>‹#›</a:t>
            </a:fld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3703236" y="6395650"/>
            <a:ext cx="17375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</a:rPr>
              <a:t>Hannover, </a:t>
            </a:r>
            <a:fld id="{5A524B0D-EF03-4C2B-BCB2-7D393AB2AFD7}" type="datetime1">
              <a:rPr lang="de-DE" sz="1200" b="1" smtClean="0">
                <a:solidFill>
                  <a:schemeClr val="bg1"/>
                </a:solidFill>
              </a:rPr>
              <a:t>19.10.2016</a:t>
            </a:fld>
            <a:endParaRPr lang="de-DE" sz="1200" b="1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3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87425" indent="-27146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86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6939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31511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6083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40655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5227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7" y="719212"/>
            <a:ext cx="9073007" cy="1917700"/>
          </a:xfrm>
        </p:spPr>
        <p:txBody>
          <a:bodyPr/>
          <a:lstStyle/>
          <a:p>
            <a:pPr algn="ctr"/>
            <a:r>
              <a:rPr lang="en-US" sz="2800" dirty="0"/>
              <a:t>Incident disclosure and the prevention and support of second </a:t>
            </a:r>
            <a:r>
              <a:rPr lang="en-US" sz="2800" dirty="0" smtClean="0"/>
              <a:t>victims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264410" y="1772816"/>
            <a:ext cx="65062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Dr.</a:t>
            </a:r>
            <a:r>
              <a:rPr lang="en-GB" sz="2000" dirty="0">
                <a:solidFill>
                  <a:schemeClr val="bg1"/>
                </a:solidFill>
              </a:rPr>
              <a:t> sc. med. Stuart </a:t>
            </a:r>
            <a:r>
              <a:rPr lang="en-GB" sz="2000" dirty="0" smtClean="0">
                <a:solidFill>
                  <a:schemeClr val="bg1"/>
                </a:solidFill>
              </a:rPr>
              <a:t>McLennan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Institute for History, Ethics </a:t>
            </a:r>
            <a:r>
              <a:rPr lang="en-GB" sz="2000" dirty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nd Philosophy of Medicine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Hannover Medical School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The Third International Incident Disclosure Conference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“Towards Operational Strategies”</a:t>
            </a:r>
          </a:p>
          <a:p>
            <a:pPr algn="ctr"/>
            <a:r>
              <a:rPr lang="de-CH" sz="2000" dirty="0">
                <a:solidFill>
                  <a:schemeClr val="bg1"/>
                </a:solidFill>
              </a:rPr>
              <a:t>20-21 </a:t>
            </a:r>
            <a:r>
              <a:rPr lang="de-CH" sz="2000" dirty="0" err="1">
                <a:solidFill>
                  <a:schemeClr val="bg1"/>
                </a:solidFill>
              </a:rPr>
              <a:t>October</a:t>
            </a:r>
            <a:r>
              <a:rPr lang="de-CH" sz="2000" dirty="0">
                <a:solidFill>
                  <a:schemeClr val="bg1"/>
                </a:solidFill>
              </a:rPr>
              <a:t> 2016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927" y="476250"/>
            <a:ext cx="3420281" cy="649288"/>
          </a:xfrm>
        </p:spPr>
        <p:txBody>
          <a:bodyPr/>
          <a:lstStyle/>
          <a:p>
            <a:r>
              <a:rPr lang="de-CH" sz="4000" b="1" dirty="0"/>
              <a:t>Key </a:t>
            </a:r>
            <a:r>
              <a:rPr lang="de-CH" sz="4000" b="1" dirty="0" err="1"/>
              <a:t>findings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1547664" y="1412776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AU" sz="3600" dirty="0" smtClean="0"/>
              <a:t>Distress </a:t>
            </a:r>
            <a:r>
              <a:rPr lang="en-AU" sz="3600" dirty="0"/>
              <a:t>is common, even </a:t>
            </a:r>
            <a:r>
              <a:rPr lang="en-AU" sz="3600" dirty="0" smtClean="0"/>
              <a:t>after </a:t>
            </a:r>
            <a:r>
              <a:rPr lang="en-AU" sz="3600" dirty="0"/>
              <a:t>a minor error or near </a:t>
            </a:r>
            <a:r>
              <a:rPr lang="en-AU" sz="3600" dirty="0" smtClean="0"/>
              <a:t>miss </a:t>
            </a:r>
            <a:endParaRPr lang="en-AU" sz="3600" dirty="0"/>
          </a:p>
          <a:p>
            <a:pPr marL="457200" lvl="0" indent="-457200">
              <a:buFont typeface="+mj-lt"/>
              <a:buAutoNum type="arabicPeriod"/>
            </a:pPr>
            <a:endParaRPr lang="en-US" sz="3600" dirty="0"/>
          </a:p>
          <a:p>
            <a:pPr marL="457200" lvl="0" indent="-457200">
              <a:buFont typeface="+mj-lt"/>
              <a:buAutoNum type="arabicPeriod"/>
            </a:pPr>
            <a:r>
              <a:rPr lang="en-AU" sz="3600" dirty="0" smtClean="0"/>
              <a:t>Vast </a:t>
            </a:r>
            <a:r>
              <a:rPr lang="en-AU" sz="3600" dirty="0"/>
              <a:t>majority disagree </a:t>
            </a:r>
            <a:r>
              <a:rPr lang="en-AU" sz="3600" dirty="0" smtClean="0"/>
              <a:t> healthcare organisations are </a:t>
            </a:r>
            <a:r>
              <a:rPr lang="en-AU" sz="3600" dirty="0"/>
              <a:t>adequately 	</a:t>
            </a:r>
            <a:r>
              <a:rPr lang="en-AU" sz="3600" dirty="0" smtClean="0"/>
              <a:t>support </a:t>
            </a:r>
            <a:r>
              <a:rPr lang="en-AU" sz="3600" dirty="0"/>
              <a:t>them.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26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14" y="332656"/>
            <a:ext cx="7776766" cy="649288"/>
          </a:xfrm>
        </p:spPr>
        <p:txBody>
          <a:bodyPr/>
          <a:lstStyle/>
          <a:p>
            <a:r>
              <a:rPr lang="en-US" sz="4000" b="1" dirty="0"/>
              <a:t>Implications for </a:t>
            </a:r>
            <a:r>
              <a:rPr lang="en-US" sz="4000" b="1" dirty="0" err="1"/>
              <a:t>Organisations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1727684" y="1124744"/>
            <a:ext cx="56886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Importance of error disclosure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Ability to take time off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Clinicians “suffering in silence”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Dedicating </a:t>
            </a:r>
            <a:r>
              <a:rPr lang="en-US" sz="2800" dirty="0"/>
              <a:t>Necessary </a:t>
            </a:r>
            <a:r>
              <a:rPr lang="en-US" sz="2800" dirty="0" smtClean="0"/>
              <a:t>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Available </a:t>
            </a:r>
            <a:r>
              <a:rPr lang="en-US" sz="2800" dirty="0"/>
              <a:t>Tools</a:t>
            </a:r>
            <a:endParaRPr lang="en-AU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54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3" cy="649288"/>
          </a:xfrm>
        </p:spPr>
        <p:txBody>
          <a:bodyPr/>
          <a:lstStyle/>
          <a:p>
            <a:r>
              <a:rPr lang="en-US" sz="4000" b="1" dirty="0"/>
              <a:t>Implications for </a:t>
            </a:r>
            <a:r>
              <a:rPr lang="en-US" sz="4000" b="1" dirty="0" err="1"/>
              <a:t>Organisations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1007604" y="1052736"/>
            <a:ext cx="712879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Error Disclosure Support</a:t>
            </a:r>
          </a:p>
          <a:p>
            <a:r>
              <a:rPr lang="en-US" sz="2800" i="1" dirty="0"/>
              <a:t>Australian Open Disclosure Framework</a:t>
            </a:r>
          </a:p>
          <a:p>
            <a:r>
              <a:rPr lang="en-US" sz="2800" dirty="0"/>
              <a:t>Principle 5: Health service </a:t>
            </a:r>
            <a:r>
              <a:rPr lang="en-US" sz="2800" dirty="0" err="1"/>
              <a:t>organisations</a:t>
            </a:r>
            <a:r>
              <a:rPr lang="en-US" sz="2800" dirty="0"/>
              <a:t> should create an environment in which all staff are: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encouraged and able to </a:t>
            </a:r>
            <a:r>
              <a:rPr lang="en-US" sz="2800" dirty="0" err="1"/>
              <a:t>recognise</a:t>
            </a:r>
            <a:r>
              <a:rPr lang="en-US" sz="2800" dirty="0"/>
              <a:t> and report adverse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prepared through training and education to participate in open disclosure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supported through the open disclosure process</a:t>
            </a:r>
          </a:p>
        </p:txBody>
      </p:sp>
    </p:spTree>
    <p:extLst>
      <p:ext uri="{BB962C8B-B14F-4D97-AF65-F5344CB8AC3E}">
        <p14:creationId xmlns:p14="http://schemas.microsoft.com/office/powerpoint/2010/main" val="2127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250"/>
            <a:ext cx="6948673" cy="649288"/>
          </a:xfrm>
        </p:spPr>
        <p:txBody>
          <a:bodyPr/>
          <a:lstStyle/>
          <a:p>
            <a:r>
              <a:rPr lang="en-US" b="1" dirty="0"/>
              <a:t>Implications for </a:t>
            </a:r>
            <a:r>
              <a:rPr lang="en-US" b="1" dirty="0" err="1"/>
              <a:t>Organisations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439652" y="1412776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600" b="1" dirty="0" err="1"/>
              <a:t>Taking</a:t>
            </a:r>
            <a:r>
              <a:rPr lang="de-CH" sz="3600" b="1" dirty="0"/>
              <a:t> Time Off</a:t>
            </a:r>
            <a:endParaRPr lang="en-US" sz="3600" b="1" dirty="0"/>
          </a:p>
          <a:p>
            <a:endParaRPr lang="en-AU" sz="3600" dirty="0"/>
          </a:p>
          <a:p>
            <a:r>
              <a:rPr lang="en-AU" sz="3600" dirty="0"/>
              <a:t>“significant financial, logistical and personnel implications”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5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632847" cy="649288"/>
          </a:xfrm>
        </p:spPr>
        <p:txBody>
          <a:bodyPr/>
          <a:lstStyle/>
          <a:p>
            <a:r>
              <a:rPr lang="en-US" sz="4000" b="1" dirty="0"/>
              <a:t>Implications for </a:t>
            </a:r>
            <a:r>
              <a:rPr lang="en-US" sz="4000" b="1" dirty="0" err="1"/>
              <a:t>Organisations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971600" y="1738551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3600" b="1" dirty="0"/>
              <a:t>Clinicians “suffering in silence”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AU" sz="2800" dirty="0" err="1"/>
              <a:t>Joesten</a:t>
            </a:r>
            <a:r>
              <a:rPr lang="en-AU" sz="2800" dirty="0"/>
              <a:t> et al. (2014): only 10% to 30% reported that support was actively offered to them after an incident </a:t>
            </a:r>
            <a:r>
              <a:rPr lang="en-US" sz="2800" b="1" dirty="0"/>
              <a:t>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32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476672"/>
            <a:ext cx="7848872" cy="649288"/>
          </a:xfrm>
        </p:spPr>
        <p:txBody>
          <a:bodyPr/>
          <a:lstStyle/>
          <a:p>
            <a:r>
              <a:rPr lang="en-US" sz="4000" b="1" dirty="0"/>
              <a:t>Implications for </a:t>
            </a:r>
            <a:r>
              <a:rPr lang="en-US" sz="4000" b="1" dirty="0" err="1"/>
              <a:t>Organisations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863588" y="141277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600" b="1" dirty="0" smtClean="0"/>
              <a:t>Dedicating Necessary Recourses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“…Not </a:t>
            </a:r>
            <a:r>
              <a:rPr lang="en-GB" sz="2800" dirty="0"/>
              <a:t>only have these institutions embraced the concept of second victims, but they have also dedicated resources and time to establish safe delivery systems that help the healthcare provider</a:t>
            </a:r>
            <a:r>
              <a:rPr lang="en-GB" sz="2800" dirty="0" smtClean="0"/>
              <a:t>.” (</a:t>
            </a:r>
            <a:r>
              <a:rPr lang="en-US" sz="2800" dirty="0" err="1" smtClean="0"/>
              <a:t>Edrees</a:t>
            </a:r>
            <a:r>
              <a:rPr lang="en-US" sz="2800" dirty="0" smtClean="0"/>
              <a:t> &amp; Federico, 2015)</a:t>
            </a:r>
            <a:endParaRPr lang="en-US" sz="28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26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636" y="1565498"/>
            <a:ext cx="65527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600" b="1" dirty="0"/>
              <a:t>Tools for </a:t>
            </a:r>
            <a:r>
              <a:rPr lang="en-US" sz="3600" b="1" dirty="0" err="1" smtClean="0"/>
              <a:t>Organisations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2800" dirty="0" smtClean="0"/>
              <a:t>Medically </a:t>
            </a:r>
            <a:r>
              <a:rPr lang="en-US" sz="2800" dirty="0"/>
              <a:t>Induced Trauma Support Services (MITSS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Tools </a:t>
            </a:r>
            <a:r>
              <a:rPr lang="en-US" sz="2800" dirty="0"/>
              <a:t>for Building a Clinician and Staff Support Program</a:t>
            </a:r>
          </a:p>
          <a:p>
            <a:pPr marL="0" indent="0">
              <a:buNone/>
            </a:pPr>
            <a:r>
              <a:rPr lang="en-US" sz="2800" dirty="0"/>
              <a:t>http://www.mitss.org/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61821" y="489320"/>
            <a:ext cx="754262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kern="0" dirty="0" smtClean="0"/>
              <a:t>Implications for </a:t>
            </a:r>
            <a:r>
              <a:rPr lang="en-US" sz="4000" b="1" kern="0" dirty="0" err="1" smtClean="0"/>
              <a:t>Organisations</a:t>
            </a:r>
            <a:endParaRPr lang="en-US" sz="4000" b="1" kern="0" dirty="0"/>
          </a:p>
        </p:txBody>
      </p:sp>
    </p:spTree>
    <p:extLst>
      <p:ext uri="{BB962C8B-B14F-4D97-AF65-F5344CB8AC3E}">
        <p14:creationId xmlns:p14="http://schemas.microsoft.com/office/powerpoint/2010/main" val="11608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942" y="188640"/>
            <a:ext cx="3204257" cy="649288"/>
          </a:xfrm>
        </p:spPr>
        <p:txBody>
          <a:bodyPr/>
          <a:lstStyle/>
          <a:p>
            <a:pPr algn="ctr"/>
            <a:r>
              <a:rPr lang="de-CH" sz="4000" b="1" dirty="0" smtClean="0"/>
              <a:t>Case Study</a:t>
            </a:r>
            <a:endParaRPr lang="en-US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67" y="836713"/>
            <a:ext cx="6780466" cy="5256584"/>
          </a:xfrm>
        </p:spPr>
      </p:pic>
    </p:spTree>
    <p:extLst>
      <p:ext uri="{BB962C8B-B14F-4D97-AF65-F5344CB8AC3E}">
        <p14:creationId xmlns:p14="http://schemas.microsoft.com/office/powerpoint/2010/main" val="19781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942" y="404664"/>
            <a:ext cx="3348273" cy="649288"/>
          </a:xfrm>
        </p:spPr>
        <p:txBody>
          <a:bodyPr/>
          <a:lstStyle/>
          <a:p>
            <a:pPr algn="ctr"/>
            <a:r>
              <a:rPr lang="de-CH" sz="4000" b="1" dirty="0" smtClean="0"/>
              <a:t>Case Study</a:t>
            </a:r>
            <a:endParaRPr lang="en-US" sz="4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71737" y="2456706"/>
            <a:ext cx="7200527" cy="194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400" dirty="0"/>
              <a:t>“She was in such anguish, she ran out of coping skills.”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99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982" y="260648"/>
            <a:ext cx="2772210" cy="649288"/>
          </a:xfrm>
        </p:spPr>
        <p:txBody>
          <a:bodyPr/>
          <a:lstStyle/>
          <a:p>
            <a:r>
              <a:rPr lang="de-CH" sz="4000" b="1" dirty="0" smtClean="0"/>
              <a:t>Overview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39" y="980728"/>
            <a:ext cx="8635961" cy="864096"/>
          </a:xfrm>
        </p:spPr>
        <p:txBody>
          <a:bodyPr/>
          <a:lstStyle/>
          <a:p>
            <a:pPr lvl="0"/>
            <a:r>
              <a:rPr lang="en-US" sz="2800" b="1" dirty="0" smtClean="0"/>
              <a:t>1. Second </a:t>
            </a:r>
            <a:r>
              <a:rPr lang="en-US" sz="2800" b="1" dirty="0"/>
              <a:t>Victims</a:t>
            </a:r>
            <a:endParaRPr lang="en-AU" sz="2800" b="1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Impact of Errors on </a:t>
            </a:r>
            <a:r>
              <a:rPr lang="en-US" sz="2800" dirty="0" smtClean="0"/>
              <a:t>Clinicians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2800" dirty="0" smtClean="0"/>
              <a:t>Support After an Error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AU" sz="2800" dirty="0"/>
              <a:t>Factors Predicting Increased Distress</a:t>
            </a:r>
          </a:p>
          <a:p>
            <a:pPr lvl="0"/>
            <a:r>
              <a:rPr lang="en-US" sz="2800" b="1" dirty="0" smtClean="0"/>
              <a:t>2. Implications </a:t>
            </a:r>
            <a:r>
              <a:rPr lang="en-US" sz="2800" b="1" dirty="0"/>
              <a:t>for </a:t>
            </a:r>
            <a:r>
              <a:rPr lang="en-US" sz="2800" b="1" dirty="0" err="1"/>
              <a:t>Organisations</a:t>
            </a:r>
            <a:endParaRPr lang="en-AU" sz="2800" b="1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Importance of error disclosure </a:t>
            </a:r>
            <a:r>
              <a:rPr lang="en-US" sz="2800" dirty="0" smtClean="0"/>
              <a:t>support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Ability to take time </a:t>
            </a:r>
            <a:r>
              <a:rPr lang="en-US" sz="2800" dirty="0" smtClean="0"/>
              <a:t>off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Clinicians “suffering in silence</a:t>
            </a:r>
            <a:r>
              <a:rPr lang="en-US" sz="2800" dirty="0" smtClean="0"/>
              <a:t>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Dedicating Necessary Resources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Available Tools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534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98" y="260648"/>
            <a:ext cx="3960341" cy="649288"/>
          </a:xfrm>
        </p:spPr>
        <p:txBody>
          <a:bodyPr/>
          <a:lstStyle/>
          <a:p>
            <a:r>
              <a:rPr lang="de-CH" sz="4000" b="1" dirty="0" smtClean="0"/>
              <a:t>Second </a:t>
            </a:r>
            <a:r>
              <a:rPr lang="de-CH" sz="4000" b="1" dirty="0" err="1" smtClean="0"/>
              <a:t>victims</a:t>
            </a:r>
            <a:r>
              <a:rPr lang="de-CH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0828"/>
            <a:ext cx="8208912" cy="266624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600" dirty="0"/>
              <a:t>“Second victims” introduced to highlight significant emotional impact of errors.</a:t>
            </a:r>
          </a:p>
          <a:p>
            <a:pPr marL="0" indent="0" algn="just">
              <a:buNone/>
            </a:pPr>
            <a:r>
              <a:rPr lang="en-US" sz="36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600" dirty="0"/>
              <a:t>Estimated 10%-43% of clinicians are left “second victims”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0937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882" y="116632"/>
            <a:ext cx="4248373" cy="649288"/>
          </a:xfrm>
        </p:spPr>
        <p:txBody>
          <a:bodyPr/>
          <a:lstStyle/>
          <a:p>
            <a:r>
              <a:rPr lang="de-CH" sz="4000" b="1" dirty="0"/>
              <a:t>Impact </a:t>
            </a:r>
            <a:r>
              <a:rPr lang="de-CH" sz="4000" b="1" dirty="0" err="1"/>
              <a:t>of</a:t>
            </a:r>
            <a:r>
              <a:rPr lang="de-CH" sz="4000" b="1" dirty="0"/>
              <a:t> Errors 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82003"/>
              </p:ext>
            </p:extLst>
          </p:nvPr>
        </p:nvGraphicFramePr>
        <p:xfrm>
          <a:off x="755577" y="836712"/>
          <a:ext cx="7632847" cy="523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356"/>
                <a:gridCol w="1442861"/>
                <a:gridCol w="1428630"/>
              </a:tblGrid>
              <a:tr h="622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Waterman</a:t>
                      </a:r>
                      <a:r>
                        <a:rPr lang="de-CH" baseline="0" dirty="0" smtClean="0"/>
                        <a:t> et al. 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McLennan et al. 2015</a:t>
                      </a:r>
                      <a:endParaRPr lang="en-US" dirty="0"/>
                    </a:p>
                  </a:txBody>
                  <a:tcPr/>
                </a:tc>
              </a:tr>
              <a:tr h="12754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Anxiety about future errors 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61%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51%</a:t>
                      </a:r>
                      <a:endParaRPr lang="en-US" sz="3600" dirty="0"/>
                    </a:p>
                  </a:txBody>
                  <a:tcPr/>
                </a:tc>
              </a:tr>
              <a:tr h="682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Confidence in ability 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44%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45%</a:t>
                      </a:r>
                      <a:endParaRPr lang="en-US" sz="3600" dirty="0"/>
                    </a:p>
                  </a:txBody>
                  <a:tcPr/>
                </a:tc>
              </a:tr>
              <a:tr h="682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sleep 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42%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36%</a:t>
                      </a:r>
                      <a:endParaRPr lang="en-US" sz="3600" dirty="0"/>
                    </a:p>
                  </a:txBody>
                  <a:tcPr/>
                </a:tc>
              </a:tr>
              <a:tr h="682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satisfaction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42%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32%</a:t>
                      </a:r>
                      <a:endParaRPr lang="en-US" sz="3600" dirty="0"/>
                    </a:p>
                  </a:txBody>
                  <a:tcPr/>
                </a:tc>
              </a:tr>
              <a:tr h="12754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reputation 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13%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600" dirty="0" smtClean="0"/>
                        <a:t>9%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0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64" y="265871"/>
            <a:ext cx="8714673" cy="575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770" y="116632"/>
            <a:ext cx="6408613" cy="649288"/>
          </a:xfrm>
        </p:spPr>
        <p:txBody>
          <a:bodyPr/>
          <a:lstStyle/>
          <a:p>
            <a:r>
              <a:rPr lang="de-CH" sz="4000" b="1" dirty="0"/>
              <a:t>Support </a:t>
            </a:r>
            <a:r>
              <a:rPr lang="de-CH" sz="4000" b="1" dirty="0" err="1"/>
              <a:t>Following</a:t>
            </a:r>
            <a:r>
              <a:rPr lang="de-CH" sz="4000" b="1" dirty="0"/>
              <a:t> Errors </a:t>
            </a:r>
            <a:endParaRPr lang="en-US" sz="4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268"/>
              </p:ext>
            </p:extLst>
          </p:nvPr>
        </p:nvGraphicFramePr>
        <p:xfrm>
          <a:off x="539552" y="836712"/>
          <a:ext cx="8064896" cy="503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0867"/>
                <a:gridCol w="1524533"/>
                <a:gridCol w="1509496"/>
              </a:tblGrid>
              <a:tr h="792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Waterman</a:t>
                      </a:r>
                      <a:r>
                        <a:rPr lang="de-CH" baseline="0" dirty="0" smtClean="0"/>
                        <a:t> et al. 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McLennan et al. 2015</a:t>
                      </a:r>
                      <a:endParaRPr lang="en-US" dirty="0"/>
                    </a:p>
                  </a:txBody>
                  <a:tcPr/>
                </a:tc>
              </a:tr>
              <a:tr h="15804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Hospitals adequately support after errors (disagree).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90%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90%</a:t>
                      </a:r>
                      <a:endParaRPr lang="en-US" sz="3200" dirty="0"/>
                    </a:p>
                  </a:txBody>
                  <a:tcPr/>
                </a:tc>
              </a:tr>
              <a:tr h="1081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Interested in psychological counselling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82%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92%</a:t>
                      </a:r>
                      <a:endParaRPr lang="en-US" sz="3200" dirty="0"/>
                    </a:p>
                  </a:txBody>
                  <a:tcPr/>
                </a:tc>
              </a:tr>
              <a:tr h="1580451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Reasons for not seeking counselling: Unable to take time off work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43%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3200" dirty="0" smtClean="0"/>
                        <a:t>34%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710" y="260648"/>
            <a:ext cx="7452729" cy="649288"/>
          </a:xfrm>
        </p:spPr>
        <p:txBody>
          <a:bodyPr/>
          <a:lstStyle/>
          <a:p>
            <a:r>
              <a:rPr lang="en-US" sz="4000" b="1" dirty="0"/>
              <a:t>Predicting Increased Distress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1620" y="980728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1. Increased </a:t>
            </a:r>
            <a:r>
              <a:rPr lang="en-US" sz="3600" b="1" dirty="0"/>
              <a:t>anxiety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Department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Female </a:t>
            </a:r>
            <a:r>
              <a:rPr lang="en-US" sz="3600" dirty="0"/>
              <a:t>&gt; 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Serious </a:t>
            </a:r>
            <a:r>
              <a:rPr lang="en-US" sz="3600" dirty="0"/>
              <a:t>error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Dissatisfied </a:t>
            </a:r>
            <a:r>
              <a:rPr lang="en-US" sz="3600" dirty="0"/>
              <a:t>with last disclosure </a:t>
            </a:r>
          </a:p>
          <a:p>
            <a:r>
              <a:rPr lang="en-US" sz="3600" b="1" dirty="0" smtClean="0"/>
              <a:t>2. Loss </a:t>
            </a:r>
            <a:r>
              <a:rPr lang="en-US" sz="3600" b="1" dirty="0"/>
              <a:t>of </a:t>
            </a:r>
            <a:r>
              <a:rPr lang="en-US" sz="3600" b="1" dirty="0" smtClean="0"/>
              <a:t>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Department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Serious </a:t>
            </a:r>
            <a:r>
              <a:rPr lang="en-US" sz="3600" dirty="0"/>
              <a:t>error </a:t>
            </a:r>
            <a:r>
              <a:rPr lang="en-US" sz="3600" dirty="0" smtClean="0"/>
              <a:t>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Increased </a:t>
            </a:r>
            <a:r>
              <a:rPr lang="en-US" sz="3600" dirty="0"/>
              <a:t>with age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3021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fur Prasentationen im MHH-Layout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6E64"/>
      </a:accent1>
      <a:accent2>
        <a:srgbClr val="F03C14"/>
      </a:accent2>
      <a:accent3>
        <a:srgbClr val="FFFFFF"/>
      </a:accent3>
      <a:accent4>
        <a:srgbClr val="000000"/>
      </a:accent4>
      <a:accent5>
        <a:srgbClr val="BEBAB8"/>
      </a:accent5>
      <a:accent6>
        <a:srgbClr val="D93511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6E64"/>
        </a:accent1>
        <a:accent2>
          <a:srgbClr val="F03C14"/>
        </a:accent2>
        <a:accent3>
          <a:srgbClr val="FFFFFF"/>
        </a:accent3>
        <a:accent4>
          <a:srgbClr val="000000"/>
        </a:accent4>
        <a:accent5>
          <a:srgbClr val="BEBAB8"/>
        </a:accent5>
        <a:accent6>
          <a:srgbClr val="D9351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presentation</Template>
  <TotalTime>0</TotalTime>
  <Words>478</Words>
  <Application>Microsoft Office PowerPoint</Application>
  <PresentationFormat>On-screen Show (4:3)</PresentationFormat>
  <Paragraphs>106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Vorlage fur Prasentationen im MHH-Layout</vt:lpstr>
      <vt:lpstr>Incident disclosure and the prevention and support of second victims</vt:lpstr>
      <vt:lpstr>Case Study</vt:lpstr>
      <vt:lpstr>Case Study</vt:lpstr>
      <vt:lpstr>Overview</vt:lpstr>
      <vt:lpstr>Second victims </vt:lpstr>
      <vt:lpstr>Impact of Errors </vt:lpstr>
      <vt:lpstr>PowerPoint Presentation</vt:lpstr>
      <vt:lpstr>Support Following Errors </vt:lpstr>
      <vt:lpstr>Predicting Increased Distress</vt:lpstr>
      <vt:lpstr>Key findings</vt:lpstr>
      <vt:lpstr>Implications for Organisations</vt:lpstr>
      <vt:lpstr>Implications for Organisations</vt:lpstr>
      <vt:lpstr>Implications for Organisations</vt:lpstr>
      <vt:lpstr>Implications for Organisations</vt:lpstr>
      <vt:lpstr>Implications for Organisations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prosecution to rehabilitation: New Zealand´s system for non-punitive action</dc:title>
  <dc:creator>Stuart Roger Mc Lennan</dc:creator>
  <cp:lastModifiedBy>Laarman, B.S.</cp:lastModifiedBy>
  <cp:revision>69</cp:revision>
  <dcterms:created xsi:type="dcterms:W3CDTF">2015-11-09T21:48:32Z</dcterms:created>
  <dcterms:modified xsi:type="dcterms:W3CDTF">2016-10-19T09:22:15Z</dcterms:modified>
</cp:coreProperties>
</file>