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98" r:id="rId3"/>
    <p:sldId id="302" r:id="rId4"/>
    <p:sldId id="308" r:id="rId5"/>
    <p:sldId id="306" r:id="rId6"/>
    <p:sldId id="303" r:id="rId7"/>
    <p:sldId id="310" r:id="rId8"/>
    <p:sldId id="299" r:id="rId9"/>
    <p:sldId id="311" r:id="rId10"/>
    <p:sldId id="312" r:id="rId11"/>
    <p:sldId id="301" r:id="rId12"/>
    <p:sldId id="290" r:id="rId13"/>
    <p:sldId id="292" r:id="rId14"/>
    <p:sldId id="256" r:id="rId15"/>
    <p:sldId id="288" r:id="rId16"/>
    <p:sldId id="315" r:id="rId17"/>
    <p:sldId id="269" r:id="rId18"/>
    <p:sldId id="294" r:id="rId19"/>
    <p:sldId id="271" r:id="rId20"/>
    <p:sldId id="296" r:id="rId21"/>
    <p:sldId id="314" r:id="rId22"/>
    <p:sldId id="273" r:id="rId23"/>
    <p:sldId id="295" r:id="rId24"/>
    <p:sldId id="313" r:id="rId25"/>
    <p:sldId id="278" r:id="rId26"/>
    <p:sldId id="277"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arman, B.S." initials="B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05" autoAdjust="0"/>
    <p:restoredTop sz="81228" autoAdjust="0"/>
  </p:normalViewPr>
  <p:slideViewPr>
    <p:cSldViewPr>
      <p:cViewPr varScale="1">
        <p:scale>
          <a:sx n="74" d="100"/>
          <a:sy n="74" d="100"/>
        </p:scale>
        <p:origin x="2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18T15:24:03.241"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0-18T15:24:03.241"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10-18T15:24:03.241" idx="3">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28F4C-F40E-47D6-A7C0-0988AFF418C7}" type="datetimeFigureOut">
              <a:rPr lang="en-US" smtClean="0"/>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46206-E4AB-451F-984F-A4B574AAE10F}" type="slidenum">
              <a:rPr lang="en-US" smtClean="0"/>
              <a:t>‹nr.›</a:t>
            </a:fld>
            <a:endParaRPr lang="en-US"/>
          </a:p>
        </p:txBody>
      </p:sp>
    </p:spTree>
    <p:extLst>
      <p:ext uri="{BB962C8B-B14F-4D97-AF65-F5344CB8AC3E}">
        <p14:creationId xmlns:p14="http://schemas.microsoft.com/office/powerpoint/2010/main" val="46353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“If you handle it the right way, the unforgivable</a:t>
            </a:r>
            <a:r>
              <a:rPr lang="en-US" baseline="0" dirty="0" smtClean="0"/>
              <a:t> can be forgiven” by a </a:t>
            </a:r>
            <a:r>
              <a:rPr lang="en-US" baseline="0" dirty="0" err="1" smtClean="0"/>
              <a:t>complaintsofficer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1</a:t>
            </a:fld>
            <a:endParaRPr lang="en-US"/>
          </a:p>
        </p:txBody>
      </p:sp>
    </p:spTree>
    <p:extLst>
      <p:ext uri="{BB962C8B-B14F-4D97-AF65-F5344CB8AC3E}">
        <p14:creationId xmlns:p14="http://schemas.microsoft.com/office/powerpoint/2010/main" val="414487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Problem: Healthcare professional as a second victim can’t (always) be expected to properly disclosure incidents to patients. </a:t>
            </a:r>
          </a:p>
          <a:p>
            <a:r>
              <a:rPr lang="en-US" baseline="0" dirty="0" smtClean="0"/>
              <a:t>Problem: it has to happen fast (24 hours), but it also has to happen </a:t>
            </a:r>
            <a:r>
              <a:rPr lang="en-US" u="none" baseline="0" dirty="0" smtClean="0"/>
              <a:t>adequately. Is it always possible to prepare? </a:t>
            </a:r>
          </a:p>
          <a:p>
            <a:r>
              <a:rPr lang="en-US" dirty="0" smtClean="0"/>
              <a:t>Practice:</a:t>
            </a:r>
            <a:r>
              <a:rPr lang="en-US" baseline="0" dirty="0" smtClean="0"/>
              <a:t> peer support. This responds to the problem of healthcare prof as second victims, but it doesn’t address the difficulties professionals face in how to talk to patients. </a:t>
            </a:r>
          </a:p>
          <a:p>
            <a:r>
              <a:rPr lang="en-US" baseline="0" dirty="0" smtClean="0"/>
              <a:t>Peer support such doesn’t necessarily lead to an open attitude towards patients. Someone needs to guide the professional in how to talk to patients. Support in this stage is rare. </a:t>
            </a:r>
          </a:p>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21</a:t>
            </a:fld>
            <a:endParaRPr lang="en-US"/>
          </a:p>
        </p:txBody>
      </p:sp>
    </p:spTree>
    <p:extLst>
      <p:ext uri="{BB962C8B-B14F-4D97-AF65-F5344CB8AC3E}">
        <p14:creationId xmlns:p14="http://schemas.microsoft.com/office/powerpoint/2010/main" val="252119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Participants</a:t>
            </a:r>
            <a:r>
              <a:rPr lang="en-US" baseline="0" dirty="0" smtClean="0"/>
              <a:t> in OPEN signaled a need for someone who keeps in touch with the patient. Hospitals work hard to improve patient safety by creating a ‘just culture’, where professionals report events and events are discussed in order to learn from them. But due to the emphasis on an open environment </a:t>
            </a:r>
            <a:r>
              <a:rPr lang="en-US" u="sng" baseline="0" dirty="0" smtClean="0"/>
              <a:t>to learn from incidents</a:t>
            </a:r>
            <a:r>
              <a:rPr lang="en-US" baseline="0" dirty="0" smtClean="0"/>
              <a:t>, sometimes the patient get lost out of sight. Being open is not </a:t>
            </a:r>
            <a:r>
              <a:rPr lang="en-US" u="sng" baseline="0" dirty="0" smtClean="0"/>
              <a:t>only</a:t>
            </a:r>
            <a:r>
              <a:rPr lang="en-US" u="none" baseline="0" dirty="0" smtClean="0"/>
              <a:t> important because the educational aspect, it is also a </a:t>
            </a:r>
            <a:r>
              <a:rPr lang="en-US" u="sng" baseline="0" dirty="0" smtClean="0"/>
              <a:t>patient right</a:t>
            </a:r>
            <a:r>
              <a:rPr lang="en-US" u="none" baseline="0" dirty="0" smtClean="0"/>
              <a:t> and a goal in itself.</a:t>
            </a:r>
            <a:endParaRPr lang="en-US" baseline="0" dirty="0" smtClean="0"/>
          </a:p>
          <a:p>
            <a:r>
              <a:rPr lang="en-US" baseline="0" dirty="0" smtClean="0"/>
              <a:t>Practice: </a:t>
            </a:r>
            <a:r>
              <a:rPr lang="en-US" baseline="0" dirty="0" err="1" smtClean="0"/>
              <a:t>Casemanagement</a:t>
            </a:r>
            <a:r>
              <a:rPr lang="en-US" baseline="0" dirty="0" smtClean="0"/>
              <a:t> for patients. Experimental phase, first results are promising.</a:t>
            </a:r>
          </a:p>
          <a:p>
            <a:r>
              <a:rPr lang="en-US" baseline="0" dirty="0" smtClean="0"/>
              <a:t>Practice: Proactive complaints officer who assumes these responsibilities.</a:t>
            </a:r>
          </a:p>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22</a:t>
            </a:fld>
            <a:endParaRPr lang="en-US"/>
          </a:p>
        </p:txBody>
      </p:sp>
    </p:spTree>
    <p:extLst>
      <p:ext uri="{BB962C8B-B14F-4D97-AF65-F5344CB8AC3E}">
        <p14:creationId xmlns:p14="http://schemas.microsoft.com/office/powerpoint/2010/main" val="274511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Participants</a:t>
            </a:r>
            <a:r>
              <a:rPr lang="en-US" baseline="0" dirty="0" smtClean="0"/>
              <a:t> in OPEN signaled a need for someone who keeps in touch with the patient. Hospitals work hard to improve patient safety by creating a ‘just culture’, where professionals report events and events are discussed in order to learn from them. But due to the emphasis on an open environment </a:t>
            </a:r>
            <a:r>
              <a:rPr lang="en-US" u="sng" baseline="0" dirty="0" smtClean="0"/>
              <a:t>to learn from incidents</a:t>
            </a:r>
            <a:r>
              <a:rPr lang="en-US" baseline="0" dirty="0" smtClean="0"/>
              <a:t>, sometimes the patient get lost out of sight. Being open is not </a:t>
            </a:r>
            <a:r>
              <a:rPr lang="en-US" u="sng" baseline="0" dirty="0" smtClean="0"/>
              <a:t>only</a:t>
            </a:r>
            <a:r>
              <a:rPr lang="en-US" u="none" baseline="0" dirty="0" smtClean="0"/>
              <a:t> important because the educational aspect, it is also a </a:t>
            </a:r>
            <a:r>
              <a:rPr lang="en-US" u="sng" baseline="0" dirty="0" smtClean="0"/>
              <a:t>patient right</a:t>
            </a:r>
            <a:r>
              <a:rPr lang="en-US" u="none" baseline="0" dirty="0" smtClean="0"/>
              <a:t> and a goal in itself.</a:t>
            </a:r>
            <a:endParaRPr lang="en-US" baseline="0" dirty="0" smtClean="0"/>
          </a:p>
          <a:p>
            <a:r>
              <a:rPr lang="en-US" baseline="0" dirty="0" smtClean="0"/>
              <a:t>Practice: </a:t>
            </a:r>
            <a:r>
              <a:rPr lang="en-US" baseline="0" dirty="0" err="1" smtClean="0"/>
              <a:t>Casemanagement</a:t>
            </a:r>
            <a:r>
              <a:rPr lang="en-US" baseline="0" dirty="0" smtClean="0"/>
              <a:t> for patients. Experimental phase, first results are promising.</a:t>
            </a:r>
          </a:p>
          <a:p>
            <a:r>
              <a:rPr lang="en-US" baseline="0" dirty="0" smtClean="0"/>
              <a:t>Practice: Proactive complaints officer who assumes these responsibilities.</a:t>
            </a:r>
          </a:p>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23</a:t>
            </a:fld>
            <a:endParaRPr lang="en-US"/>
          </a:p>
        </p:txBody>
      </p:sp>
    </p:spTree>
    <p:extLst>
      <p:ext uri="{BB962C8B-B14F-4D97-AF65-F5344CB8AC3E}">
        <p14:creationId xmlns:p14="http://schemas.microsoft.com/office/powerpoint/2010/main" val="274511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Participants</a:t>
            </a:r>
            <a:r>
              <a:rPr lang="en-US" baseline="0" dirty="0" smtClean="0"/>
              <a:t> in OPEN signaled a need for someone who keeps in touch with the patient. Hospitals work hard to improve patient safety by creating a ‘just culture’, where professionals report events and events are discussed in order to learn from them. But due to the emphasis on an open environment </a:t>
            </a:r>
            <a:r>
              <a:rPr lang="en-US" u="sng" baseline="0" dirty="0" smtClean="0"/>
              <a:t>to learn from incidents</a:t>
            </a:r>
            <a:r>
              <a:rPr lang="en-US" baseline="0" dirty="0" smtClean="0"/>
              <a:t>, sometimes the patient get lost out of sight. Being open is not </a:t>
            </a:r>
            <a:r>
              <a:rPr lang="en-US" u="sng" baseline="0" dirty="0" smtClean="0"/>
              <a:t>only</a:t>
            </a:r>
            <a:r>
              <a:rPr lang="en-US" u="none" baseline="0" dirty="0" smtClean="0"/>
              <a:t> important because the educational aspect, it is also a </a:t>
            </a:r>
            <a:r>
              <a:rPr lang="en-US" u="sng" baseline="0" dirty="0" smtClean="0"/>
              <a:t>patient right</a:t>
            </a:r>
            <a:r>
              <a:rPr lang="en-US" u="none" baseline="0" dirty="0" smtClean="0"/>
              <a:t> and a goal in itself.</a:t>
            </a:r>
            <a:endParaRPr lang="en-US" baseline="0" dirty="0" smtClean="0"/>
          </a:p>
          <a:p>
            <a:r>
              <a:rPr lang="en-US" baseline="0" dirty="0" smtClean="0"/>
              <a:t>Practice: </a:t>
            </a:r>
            <a:r>
              <a:rPr lang="en-US" baseline="0" dirty="0" err="1" smtClean="0"/>
              <a:t>Casemanagement</a:t>
            </a:r>
            <a:r>
              <a:rPr lang="en-US" baseline="0" dirty="0" smtClean="0"/>
              <a:t> for patients. Experimental phase, first results are promising.</a:t>
            </a:r>
          </a:p>
          <a:p>
            <a:r>
              <a:rPr lang="en-US" baseline="0" dirty="0" smtClean="0"/>
              <a:t>Practice: Proactive complaints officer who assumes these responsibilities.</a:t>
            </a:r>
          </a:p>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24</a:t>
            </a:fld>
            <a:endParaRPr lang="en-US"/>
          </a:p>
        </p:txBody>
      </p:sp>
    </p:spTree>
    <p:extLst>
      <p:ext uri="{BB962C8B-B14F-4D97-AF65-F5344CB8AC3E}">
        <p14:creationId xmlns:p14="http://schemas.microsoft.com/office/powerpoint/2010/main" val="2745115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26</a:t>
            </a:fld>
            <a:endParaRPr lang="en-US"/>
          </a:p>
        </p:txBody>
      </p:sp>
    </p:spTree>
    <p:extLst>
      <p:ext uri="{BB962C8B-B14F-4D97-AF65-F5344CB8AC3E}">
        <p14:creationId xmlns:p14="http://schemas.microsoft.com/office/powerpoint/2010/main" val="36222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27</a:t>
            </a:fld>
            <a:endParaRPr lang="en-US"/>
          </a:p>
        </p:txBody>
      </p:sp>
    </p:spTree>
    <p:extLst>
      <p:ext uri="{BB962C8B-B14F-4D97-AF65-F5344CB8AC3E}">
        <p14:creationId xmlns:p14="http://schemas.microsoft.com/office/powerpoint/2010/main" val="36222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46206-E4AB-451F-984F-A4B574AAE10F}" type="slidenum">
              <a:rPr lang="en-US" smtClean="0"/>
              <a:t>8</a:t>
            </a:fld>
            <a:endParaRPr lang="en-US"/>
          </a:p>
        </p:txBody>
      </p:sp>
    </p:spTree>
    <p:extLst>
      <p:ext uri="{BB962C8B-B14F-4D97-AF65-F5344CB8AC3E}">
        <p14:creationId xmlns:p14="http://schemas.microsoft.com/office/powerpoint/2010/main" val="283710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46206-E4AB-451F-984F-A4B574AAE10F}" type="slidenum">
              <a:rPr lang="en-US" smtClean="0"/>
              <a:t>9</a:t>
            </a:fld>
            <a:endParaRPr lang="en-US"/>
          </a:p>
        </p:txBody>
      </p:sp>
    </p:spTree>
    <p:extLst>
      <p:ext uri="{BB962C8B-B14F-4D97-AF65-F5344CB8AC3E}">
        <p14:creationId xmlns:p14="http://schemas.microsoft.com/office/powerpoint/2010/main" val="283710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46206-E4AB-451F-984F-A4B574AAE10F}" type="slidenum">
              <a:rPr lang="en-US" smtClean="0"/>
              <a:t>10</a:t>
            </a:fld>
            <a:endParaRPr lang="en-US"/>
          </a:p>
        </p:txBody>
      </p:sp>
    </p:spTree>
    <p:extLst>
      <p:ext uri="{BB962C8B-B14F-4D97-AF65-F5344CB8AC3E}">
        <p14:creationId xmlns:p14="http://schemas.microsoft.com/office/powerpoint/2010/main" val="283710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2013 t</a:t>
            </a:r>
            <a:r>
              <a:rPr lang="en-US" dirty="0" smtClean="0"/>
              <a:t>he VU conducted research</a:t>
            </a:r>
            <a:r>
              <a:rPr lang="en-US" baseline="0" dirty="0" smtClean="0"/>
              <a:t> into the needs of patients and shortcomings of the process of medical practice systems. The needs of patients can be summed up as such: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needs of patients are met through the process of what is called ‘o</a:t>
            </a:r>
            <a:r>
              <a:rPr lang="en-US" dirty="0" smtClean="0"/>
              <a:t>pen disclosure’ or ‘incident disclosure’.</a:t>
            </a:r>
            <a:r>
              <a:rPr lang="en-US" baseline="0" dirty="0" smtClean="0"/>
              <a:t> </a:t>
            </a:r>
            <a:r>
              <a:rPr lang="en-US" sz="1200" b="0" i="0" u="none" strike="noStrike" kern="1200" baseline="0" dirty="0" smtClean="0">
                <a:solidFill>
                  <a:schemeClr val="tx1"/>
                </a:solidFill>
                <a:latin typeface="+mn-lt"/>
                <a:ea typeface="+mn-ea"/>
                <a:cs typeface="+mn-cs"/>
              </a:rPr>
              <a:t>Disclosure is not a one way provision of information, it is a process, a discussion that may take place in several meetings over a period of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What’s the problem? A </a:t>
            </a:r>
            <a:r>
              <a:rPr lang="en-US" u="sng" dirty="0" smtClean="0"/>
              <a:t>‘disclosure gap’ </a:t>
            </a:r>
            <a:r>
              <a:rPr lang="en-US" dirty="0" smtClean="0"/>
              <a:t>exists: the</a:t>
            </a:r>
            <a:r>
              <a:rPr lang="en-US" baseline="0" dirty="0" smtClean="0"/>
              <a:t> way hospitals/healthcare professionals react after an adverse event, falls short of what </a:t>
            </a:r>
            <a:r>
              <a:rPr lang="en-US" dirty="0" smtClean="0"/>
              <a:t>patients</a:t>
            </a:r>
            <a:r>
              <a:rPr lang="en-US" baseline="0" dirty="0" smtClean="0"/>
              <a:t> want, need and expect of their doctor. This leaves patients not only physically disadvantaged, but also feeling abandoned and powerless against the doctor who used to be their </a:t>
            </a:r>
            <a:r>
              <a:rPr lang="en-US" u="sng" baseline="0" dirty="0" smtClean="0"/>
              <a:t>caretaker</a:t>
            </a:r>
            <a:r>
              <a:rPr lang="en-US" u="none" baseline="0" dirty="0" smtClean="0"/>
              <a:t> &amp; was supposed to make them better. In this context, we tend to speak of the ‘incident after the incident’. (</a:t>
            </a:r>
            <a:r>
              <a:rPr lang="en-US" u="none" baseline="0" dirty="0" err="1" smtClean="0"/>
              <a:t>kan</a:t>
            </a:r>
            <a:r>
              <a:rPr lang="en-US" u="none" baseline="0" dirty="0" smtClean="0"/>
              <a:t> </a:t>
            </a:r>
            <a:r>
              <a:rPr lang="en-US" u="none" baseline="0" dirty="0" err="1" smtClean="0"/>
              <a:t>mooier</a:t>
            </a:r>
            <a:r>
              <a:rPr lang="en-US" u="none" baseline="0" dirty="0" smtClean="0"/>
              <a:t>) Instead of minimizing the possible damage, the way hospitals and/or caretakers tend to react after events is exacerbating the effect the incident has on the overall wellbeing of the patient. </a:t>
            </a:r>
          </a:p>
          <a:p>
            <a:endParaRPr lang="en-US" u="none" baseline="0" dirty="0" smtClean="0"/>
          </a:p>
          <a:p>
            <a:r>
              <a:rPr lang="en-US" u="none" baseline="0" dirty="0" smtClean="0"/>
              <a:t>Research (Vincent et al, 2000) has shown that one of the main reasons patients sue their doctors, is the lack of information and guidance after something goes wrong </a:t>
            </a:r>
            <a:r>
              <a:rPr lang="en-US" u="none" baseline="0" dirty="0" smtClean="0">
                <a:sym typeface="Wingdings" panose="05000000000000000000" pitchFamily="2" charset="2"/>
              </a:rPr>
              <a:t> use of legal procedures as a weapon of last resort, instrument to win back control in situation of feeling powerless.  e</a:t>
            </a:r>
            <a:r>
              <a:rPr lang="en-US" dirty="0" smtClean="0"/>
              <a:t>ffect</a:t>
            </a:r>
            <a:r>
              <a:rPr lang="en-US" baseline="0" dirty="0" smtClean="0"/>
              <a:t> of legal procedures on mental and physical health.</a:t>
            </a:r>
          </a:p>
          <a:p>
            <a:endParaRPr lang="en-US" baseline="0" dirty="0" smtClean="0"/>
          </a:p>
          <a:p>
            <a:endParaRPr lang="en-US" b="1" dirty="0" smtClean="0"/>
          </a:p>
        </p:txBody>
      </p:sp>
      <p:sp>
        <p:nvSpPr>
          <p:cNvPr id="4" name="Slide Number Placeholder 3"/>
          <p:cNvSpPr>
            <a:spLocks noGrp="1"/>
          </p:cNvSpPr>
          <p:nvPr>
            <p:ph type="sldNum" sz="quarter" idx="10"/>
          </p:nvPr>
        </p:nvSpPr>
        <p:spPr/>
        <p:txBody>
          <a:bodyPr/>
          <a:lstStyle/>
          <a:p>
            <a:fld id="{02646206-E4AB-451F-984F-A4B574AAE10F}" type="slidenum">
              <a:rPr lang="en-US" smtClean="0"/>
              <a:t>12</a:t>
            </a:fld>
            <a:endParaRPr lang="en-US"/>
          </a:p>
        </p:txBody>
      </p:sp>
    </p:spTree>
    <p:extLst>
      <p:ext uri="{BB962C8B-B14F-4D97-AF65-F5344CB8AC3E}">
        <p14:creationId xmlns:p14="http://schemas.microsoft.com/office/powerpoint/2010/main" val="411898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comes project</a:t>
            </a:r>
            <a:r>
              <a:rPr lang="en-US" baseline="0" dirty="0" smtClean="0"/>
              <a:t> OPEN: </a:t>
            </a:r>
            <a:r>
              <a:rPr lang="en-US" dirty="0" smtClean="0"/>
              <a:t>It is a change agent and a research project</a:t>
            </a:r>
            <a:r>
              <a:rPr lang="en-US" baseline="0" dirty="0" smtClean="0"/>
              <a:t>. By collaborating with 12 hospitals who are motivated to stimulate an open environment we as researchers are able to gain insight in the way being open can be organized. By sharing our knowledge, on our platform www.openindezorg.nl, network gatherings and through our research report, hospitals can learn from each other. </a:t>
            </a:r>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14</a:t>
            </a:fld>
            <a:endParaRPr lang="en-US"/>
          </a:p>
        </p:txBody>
      </p:sp>
    </p:spTree>
    <p:extLst>
      <p:ext uri="{BB962C8B-B14F-4D97-AF65-F5344CB8AC3E}">
        <p14:creationId xmlns:p14="http://schemas.microsoft.com/office/powerpoint/2010/main" val="161567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17</a:t>
            </a:fld>
            <a:endParaRPr lang="en-US"/>
          </a:p>
        </p:txBody>
      </p:sp>
    </p:spTree>
    <p:extLst>
      <p:ext uri="{BB962C8B-B14F-4D97-AF65-F5344CB8AC3E}">
        <p14:creationId xmlns:p14="http://schemas.microsoft.com/office/powerpoint/2010/main" val="139444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Problem: Healthcare professional as a second victim can’t (always) be expected to properly disclosure incidents to patients. </a:t>
            </a:r>
          </a:p>
          <a:p>
            <a:r>
              <a:rPr lang="en-US" baseline="0" dirty="0" smtClean="0"/>
              <a:t>Problem: it has to happen fast (24 hours), but it also has to happen </a:t>
            </a:r>
            <a:r>
              <a:rPr lang="en-US" u="none" baseline="0" dirty="0" smtClean="0"/>
              <a:t>adequately. Is it always possible to prepare? </a:t>
            </a:r>
          </a:p>
          <a:p>
            <a:r>
              <a:rPr lang="en-US" dirty="0" smtClean="0"/>
              <a:t>Practice:</a:t>
            </a:r>
            <a:r>
              <a:rPr lang="en-US" baseline="0" dirty="0" smtClean="0"/>
              <a:t> peer support. This responds to the problem of healthcare prof as second victims, but it doesn’t address the difficulties professionals face in how to talk to patients. </a:t>
            </a:r>
          </a:p>
          <a:p>
            <a:r>
              <a:rPr lang="en-US" baseline="0" dirty="0" smtClean="0"/>
              <a:t>Peer support such doesn’t necessarily lead to an open attitude towards patients. Someone needs to guide the professional in how to talk to patients. Support in this stage is rare. </a:t>
            </a:r>
          </a:p>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19</a:t>
            </a:fld>
            <a:endParaRPr lang="en-US"/>
          </a:p>
        </p:txBody>
      </p:sp>
    </p:spTree>
    <p:extLst>
      <p:ext uri="{BB962C8B-B14F-4D97-AF65-F5344CB8AC3E}">
        <p14:creationId xmlns:p14="http://schemas.microsoft.com/office/powerpoint/2010/main" val="252119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Problem: Healthcare professional as a second victim can’t (always) be expected to properly disclosure incidents to patients. </a:t>
            </a:r>
          </a:p>
          <a:p>
            <a:r>
              <a:rPr lang="en-US" baseline="0" dirty="0" smtClean="0"/>
              <a:t>Problem: it has to happen fast (24 hours), but it also has to happen </a:t>
            </a:r>
            <a:r>
              <a:rPr lang="en-US" u="none" baseline="0" dirty="0" smtClean="0"/>
              <a:t>adequately. Is it always possible to prepare? </a:t>
            </a:r>
          </a:p>
          <a:p>
            <a:r>
              <a:rPr lang="en-US" dirty="0" smtClean="0"/>
              <a:t>Practice:</a:t>
            </a:r>
            <a:r>
              <a:rPr lang="en-US" baseline="0" dirty="0" smtClean="0"/>
              <a:t> peer support. This responds to the problem of healthcare prof as second victims, but it doesn’t address the difficulties professionals face in how to talk to patients. </a:t>
            </a:r>
          </a:p>
          <a:p>
            <a:r>
              <a:rPr lang="en-US" baseline="0" dirty="0" smtClean="0"/>
              <a:t>Peer support such doesn’t necessarily lead to an open attitude towards patients. Someone needs to guide the professional in how to talk to patients. Support in this stage is rare. </a:t>
            </a:r>
          </a:p>
          <a:p>
            <a:endParaRPr lang="en-US" dirty="0"/>
          </a:p>
        </p:txBody>
      </p:sp>
      <p:sp>
        <p:nvSpPr>
          <p:cNvPr id="4" name="Slide Number Placeholder 3"/>
          <p:cNvSpPr>
            <a:spLocks noGrp="1"/>
          </p:cNvSpPr>
          <p:nvPr>
            <p:ph type="sldNum" sz="quarter" idx="10"/>
          </p:nvPr>
        </p:nvSpPr>
        <p:spPr/>
        <p:txBody>
          <a:bodyPr/>
          <a:lstStyle/>
          <a:p>
            <a:fld id="{02646206-E4AB-451F-984F-A4B574AAE10F}" type="slidenum">
              <a:rPr lang="en-US" smtClean="0"/>
              <a:t>20</a:t>
            </a:fld>
            <a:endParaRPr lang="en-US"/>
          </a:p>
        </p:txBody>
      </p:sp>
    </p:spTree>
    <p:extLst>
      <p:ext uri="{BB962C8B-B14F-4D97-AF65-F5344CB8AC3E}">
        <p14:creationId xmlns:p14="http://schemas.microsoft.com/office/powerpoint/2010/main" val="252119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67A95-F963-4726-B4EE-3FBA0BCBBCE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112506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67A95-F963-4726-B4EE-3FBA0BCBBCE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25623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67A95-F963-4726-B4EE-3FBA0BCBBCE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131852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67A95-F963-4726-B4EE-3FBA0BCBBCE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367464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67A95-F963-4726-B4EE-3FBA0BCBBCE7}"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288673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67A95-F963-4726-B4EE-3FBA0BCBBCE7}"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186068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67A95-F963-4726-B4EE-3FBA0BCBBCE7}"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293382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67A95-F963-4726-B4EE-3FBA0BCBBCE7}"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74702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67A95-F963-4726-B4EE-3FBA0BCBBCE7}"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97406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67A95-F963-4726-B4EE-3FBA0BCBBCE7}"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213677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67A95-F963-4726-B4EE-3FBA0BCBBCE7}"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6E7A9-DB0E-4E11-ACB3-50D2169C0D8B}" type="slidenum">
              <a:rPr lang="en-US" smtClean="0"/>
              <a:t>‹nr.›</a:t>
            </a:fld>
            <a:endParaRPr lang="en-US"/>
          </a:p>
        </p:txBody>
      </p:sp>
    </p:spTree>
    <p:extLst>
      <p:ext uri="{BB962C8B-B14F-4D97-AF65-F5344CB8AC3E}">
        <p14:creationId xmlns:p14="http://schemas.microsoft.com/office/powerpoint/2010/main" val="90025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67A95-F963-4726-B4EE-3FBA0BCBBCE7}"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E7A9-DB0E-4E11-ACB3-50D2169C0D8B}" type="slidenum">
              <a:rPr lang="en-US" smtClean="0"/>
              <a:t>‹nr.›</a:t>
            </a:fld>
            <a:endParaRPr lang="en-US"/>
          </a:p>
        </p:txBody>
      </p:sp>
    </p:spTree>
    <p:extLst>
      <p:ext uri="{BB962C8B-B14F-4D97-AF65-F5344CB8AC3E}">
        <p14:creationId xmlns:p14="http://schemas.microsoft.com/office/powerpoint/2010/main" val="342388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openindezorg.n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dl.handle.net/1871/54415" TargetMode="External"/><Relationship Id="rId2" Type="http://schemas.openxmlformats.org/officeDocument/2006/relationships/hyperlink" Target="http://hdl.handle.net/1871/40290" TargetMode="Externa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24703" y="1765739"/>
            <a:ext cx="4424538" cy="3416320"/>
          </a:xfrm>
          <a:prstGeom prst="rect">
            <a:avLst/>
          </a:prstGeom>
          <a:noFill/>
        </p:spPr>
        <p:txBody>
          <a:bodyPr wrap="square" rtlCol="0">
            <a:spAutoFit/>
          </a:bodyPr>
          <a:lstStyle/>
          <a:p>
            <a:r>
              <a:rPr lang="en-US" sz="3600" dirty="0" smtClean="0">
                <a:solidFill>
                  <a:schemeClr val="accent1">
                    <a:lumMod val="50000"/>
                  </a:schemeClr>
                </a:solidFill>
              </a:rPr>
              <a:t>Incident disclosure in the Netherlands: where do we stand?</a:t>
            </a:r>
          </a:p>
          <a:p>
            <a:endParaRPr lang="en-US" sz="2800" dirty="0" smtClean="0">
              <a:solidFill>
                <a:schemeClr val="accent1">
                  <a:lumMod val="50000"/>
                </a:schemeClr>
              </a:solidFill>
            </a:endParaRPr>
          </a:p>
          <a:p>
            <a:r>
              <a:rPr lang="en-US" sz="2000" i="1" dirty="0" smtClean="0">
                <a:solidFill>
                  <a:schemeClr val="accent1">
                    <a:lumMod val="50000"/>
                  </a:schemeClr>
                </a:solidFill>
              </a:rPr>
              <a:t>Arno Akkermans </a:t>
            </a:r>
          </a:p>
          <a:p>
            <a:r>
              <a:rPr lang="en-US" sz="2000" i="1" dirty="0" smtClean="0">
                <a:solidFill>
                  <a:schemeClr val="accent1">
                    <a:lumMod val="50000"/>
                  </a:schemeClr>
                </a:solidFill>
              </a:rPr>
              <a:t>Berber Laarman</a:t>
            </a:r>
          </a:p>
          <a:p>
            <a:endParaRPr lang="en-US" sz="2000" i="1" dirty="0" smtClean="0">
              <a:solidFill>
                <a:schemeClr val="accent1">
                  <a:lumMod val="50000"/>
                </a:schemeClr>
              </a:solidFill>
            </a:endParaRPr>
          </a:p>
          <a:p>
            <a:r>
              <a:rPr lang="en-US" sz="2000" i="1" dirty="0" err="1" smtClean="0">
                <a:solidFill>
                  <a:schemeClr val="accent1">
                    <a:lumMod val="50000"/>
                  </a:schemeClr>
                </a:solidFill>
              </a:rPr>
              <a:t>Vrije</a:t>
            </a:r>
            <a:r>
              <a:rPr lang="en-US" sz="2000" i="1" dirty="0" smtClean="0">
                <a:solidFill>
                  <a:schemeClr val="accent1">
                    <a:lumMod val="50000"/>
                  </a:schemeClr>
                </a:solidFill>
              </a:rPr>
              <a:t> </a:t>
            </a:r>
            <a:r>
              <a:rPr lang="en-US" sz="2000" i="1" dirty="0" err="1" smtClean="0">
                <a:solidFill>
                  <a:schemeClr val="accent1">
                    <a:lumMod val="50000"/>
                  </a:schemeClr>
                </a:solidFill>
              </a:rPr>
              <a:t>Universiteit</a:t>
            </a:r>
            <a:r>
              <a:rPr lang="en-US" sz="2000" i="1" dirty="0" smtClean="0">
                <a:solidFill>
                  <a:schemeClr val="accent1">
                    <a:lumMod val="50000"/>
                  </a:schemeClr>
                </a:solidFill>
              </a:rPr>
              <a:t> Amsterdam</a:t>
            </a:r>
            <a:endParaRPr lang="en-US" sz="2000" i="1" dirty="0">
              <a:solidFill>
                <a:schemeClr val="accent1">
                  <a:lumMod val="50000"/>
                </a:schemeClr>
              </a:solidFill>
            </a:endParaRPr>
          </a:p>
        </p:txBody>
      </p:sp>
      <p:pic>
        <p:nvPicPr>
          <p:cNvPr id="5" name="Picture 2" descr="C:\Users\Public\Pictures\open_logo\open_beeldmerk_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34" y="1052736"/>
            <a:ext cx="43924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30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GOMA (2013)</a:t>
            </a:r>
            <a:endParaRPr lang="en-US" dirty="0"/>
          </a:p>
        </p:txBody>
      </p:sp>
      <p:sp>
        <p:nvSpPr>
          <p:cNvPr id="3" name="Content Placeholder 2"/>
          <p:cNvSpPr>
            <a:spLocks noGrp="1"/>
          </p:cNvSpPr>
          <p:nvPr>
            <p:ph idx="1"/>
          </p:nvPr>
        </p:nvSpPr>
        <p:spPr>
          <a:xfrm>
            <a:off x="3851920" y="1340768"/>
            <a:ext cx="4834880" cy="4785395"/>
          </a:xfrm>
        </p:spPr>
        <p:txBody>
          <a:bodyPr>
            <a:normAutofit/>
          </a:bodyPr>
          <a:lstStyle/>
          <a:p>
            <a:r>
              <a:rPr lang="en-US" sz="2700" dirty="0" smtClean="0"/>
              <a:t>Drafting and revision process perhaps equally important as result</a:t>
            </a:r>
          </a:p>
          <a:p>
            <a:endParaRPr lang="en-US" sz="2700" dirty="0" smtClean="0"/>
          </a:p>
          <a:p>
            <a:r>
              <a:rPr lang="en-US" sz="2700" dirty="0" smtClean="0"/>
              <a:t>Participation by all relevant parties not only guaranties quality and practicability </a:t>
            </a:r>
          </a:p>
          <a:p>
            <a:endParaRPr lang="en-US" sz="2700" dirty="0" smtClean="0"/>
          </a:p>
          <a:p>
            <a:r>
              <a:rPr lang="en-US" sz="2700" dirty="0" smtClean="0"/>
              <a:t>But also creates awareness, involvement and commitment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3447542" cy="4884018"/>
          </a:xfrm>
          <a:prstGeom prst="rect">
            <a:avLst/>
          </a:prstGeom>
        </p:spPr>
      </p:pic>
    </p:spTree>
    <p:extLst>
      <p:ext uri="{BB962C8B-B14F-4D97-AF65-F5344CB8AC3E}">
        <p14:creationId xmlns:p14="http://schemas.microsoft.com/office/powerpoint/2010/main" val="275937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mean time…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2725889" cy="153558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912" y="1412776"/>
            <a:ext cx="3957167" cy="22322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068960"/>
            <a:ext cx="3728986" cy="20882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945" y="4005064"/>
            <a:ext cx="3638564" cy="272892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0882" y="2684326"/>
            <a:ext cx="2524125" cy="1428750"/>
          </a:xfrm>
          <a:prstGeom prst="rect">
            <a:avLst/>
          </a:prstGeom>
        </p:spPr>
      </p:pic>
    </p:spTree>
    <p:extLst>
      <p:ext uri="{BB962C8B-B14F-4D97-AF65-F5344CB8AC3E}">
        <p14:creationId xmlns:p14="http://schemas.microsoft.com/office/powerpoint/2010/main" val="302257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will is there, but where is the way?</a:t>
            </a:r>
            <a:endParaRPr lang="en-US" sz="3600" dirty="0"/>
          </a:p>
        </p:txBody>
      </p:sp>
      <p:sp>
        <p:nvSpPr>
          <p:cNvPr id="3" name="Content Placeholder 2"/>
          <p:cNvSpPr>
            <a:spLocks noGrp="1"/>
          </p:cNvSpPr>
          <p:nvPr>
            <p:ph idx="1"/>
          </p:nvPr>
        </p:nvSpPr>
        <p:spPr>
          <a:xfrm>
            <a:off x="539552" y="1772816"/>
            <a:ext cx="8604448" cy="4353347"/>
          </a:xfrm>
        </p:spPr>
        <p:txBody>
          <a:bodyPr>
            <a:normAutofit/>
          </a:bodyPr>
          <a:lstStyle/>
          <a:p>
            <a:r>
              <a:rPr lang="en-US" sz="2800" dirty="0" smtClean="0"/>
              <a:t>In search of operational strategies for a better response to medical incidents and a better resolution of medical malpractice claims</a:t>
            </a:r>
          </a:p>
          <a:p>
            <a:endParaRPr lang="en-US" sz="2800" dirty="0"/>
          </a:p>
          <a:p>
            <a:r>
              <a:rPr lang="en-US" sz="2800" dirty="0" smtClean="0"/>
              <a:t>Researchers and health care professionals working closely together: a form of Participatory </a:t>
            </a:r>
            <a:r>
              <a:rPr lang="en-US" sz="2800" dirty="0"/>
              <a:t>A</a:t>
            </a:r>
            <a:r>
              <a:rPr lang="en-US" sz="2800" dirty="0" smtClean="0"/>
              <a:t>ction </a:t>
            </a:r>
            <a:r>
              <a:rPr lang="en-US" sz="2800" dirty="0"/>
              <a:t>R</a:t>
            </a:r>
            <a:r>
              <a:rPr lang="en-US" sz="2800" dirty="0" smtClean="0"/>
              <a:t>esearch (PAR)</a:t>
            </a:r>
            <a:endParaRPr lang="en-US" sz="2800" dirty="0"/>
          </a:p>
        </p:txBody>
      </p:sp>
    </p:spTree>
    <p:extLst>
      <p:ext uri="{BB962C8B-B14F-4D97-AF65-F5344CB8AC3E}">
        <p14:creationId xmlns:p14="http://schemas.microsoft.com/office/powerpoint/2010/main" val="361244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6276453"/>
            <a:ext cx="8219256" cy="392907"/>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3" name="Rechthoek 2"/>
          <p:cNvSpPr/>
          <p:nvPr/>
        </p:nvSpPr>
        <p:spPr>
          <a:xfrm>
            <a:off x="395536" y="6372036"/>
            <a:ext cx="8568952" cy="369332"/>
          </a:xfrm>
          <a:prstGeom prst="rect">
            <a:avLst/>
          </a:prstGeom>
        </p:spPr>
        <p:txBody>
          <a:bodyPr wrap="square">
            <a:spAutoFit/>
          </a:bodyPr>
          <a:lstStyle/>
          <a:p>
            <a:r>
              <a:rPr lang="en-US" dirty="0"/>
              <a:t> </a:t>
            </a:r>
            <a:endParaRPr lang="nl-NL" sz="1200" dirty="0"/>
          </a:p>
        </p:txBody>
      </p:sp>
      <p:pic>
        <p:nvPicPr>
          <p:cNvPr id="2" name="Afbeelding 1" descr="On PAR - Using Participatory Action Research to Improve Early Intervention | Department of Social Services, Australian Government - Mozilla Firefox"/>
          <p:cNvPicPr>
            <a:picLocks noChangeAspect="1"/>
          </p:cNvPicPr>
          <p:nvPr/>
        </p:nvPicPr>
        <p:blipFill rotWithShape="1">
          <a:blip r:embed="rId2">
            <a:extLst>
              <a:ext uri="{28A0092B-C50C-407E-A947-70E740481C1C}">
                <a14:useLocalDpi xmlns:a14="http://schemas.microsoft.com/office/drawing/2010/main" val="0"/>
              </a:ext>
            </a:extLst>
          </a:blip>
          <a:srcRect l="24127" t="38176" r="38413" b="30912"/>
          <a:stretch/>
        </p:blipFill>
        <p:spPr>
          <a:xfrm>
            <a:off x="11640" y="1011590"/>
            <a:ext cx="9132360" cy="4577650"/>
          </a:xfrm>
          <a:prstGeom prst="rect">
            <a:avLst/>
          </a:prstGeom>
        </p:spPr>
      </p:pic>
      <p:sp>
        <p:nvSpPr>
          <p:cNvPr id="5" name="Rechthoek 4"/>
          <p:cNvSpPr/>
          <p:nvPr/>
        </p:nvSpPr>
        <p:spPr>
          <a:xfrm>
            <a:off x="395536" y="6012577"/>
            <a:ext cx="8568952" cy="584775"/>
          </a:xfrm>
          <a:prstGeom prst="rect">
            <a:avLst/>
          </a:prstGeom>
        </p:spPr>
        <p:txBody>
          <a:bodyPr wrap="square">
            <a:spAutoFit/>
          </a:bodyPr>
          <a:lstStyle/>
          <a:p>
            <a:r>
              <a:rPr lang="nl-NL" sz="1600" dirty="0"/>
              <a:t>https://www.dss.gov.au/our-responsibilities/housing-support/publications-articles/homelessness-youth/on-par-using-participatory-action-research-to-improve-early-intervention?HTML</a:t>
            </a:r>
          </a:p>
        </p:txBody>
      </p:sp>
    </p:spTree>
    <p:extLst>
      <p:ext uri="{BB962C8B-B14F-4D97-AF65-F5344CB8AC3E}">
        <p14:creationId xmlns:p14="http://schemas.microsoft.com/office/powerpoint/2010/main" val="2206684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36713"/>
            <a:ext cx="8568952" cy="1080120"/>
          </a:xfrm>
        </p:spPr>
        <p:txBody>
          <a:bodyPr>
            <a:normAutofit fontScale="90000"/>
          </a:bodyPr>
          <a:lstStyle/>
          <a:p>
            <a:pPr algn="l"/>
            <a:r>
              <a:rPr lang="en-US" dirty="0" smtClean="0"/>
              <a:t>OPEN: Open and fair handling of complaints and incidents in health care</a:t>
            </a:r>
            <a:endParaRPr lang="en-US" dirty="0"/>
          </a:p>
        </p:txBody>
      </p:sp>
      <p:sp>
        <p:nvSpPr>
          <p:cNvPr id="3" name="Subtitle 2"/>
          <p:cNvSpPr>
            <a:spLocks noGrp="1"/>
          </p:cNvSpPr>
          <p:nvPr>
            <p:ph type="subTitle" idx="1"/>
          </p:nvPr>
        </p:nvSpPr>
        <p:spPr>
          <a:xfrm>
            <a:off x="1043608" y="2420888"/>
            <a:ext cx="7344816" cy="3960440"/>
          </a:xfrm>
        </p:spPr>
        <p:txBody>
          <a:bodyPr>
            <a:normAutofit/>
          </a:bodyPr>
          <a:lstStyle/>
          <a:p>
            <a:pPr marL="457200" indent="-457200" algn="l">
              <a:buFont typeface="Arial" panose="020B0604020202020204" pitchFamily="34" charset="0"/>
              <a:buChar char="•"/>
            </a:pPr>
            <a:r>
              <a:rPr lang="en-US" sz="2800" dirty="0" smtClean="0">
                <a:solidFill>
                  <a:schemeClr val="tx1"/>
                </a:solidFill>
              </a:rPr>
              <a:t>OPEN is a learning network of 12 </a:t>
            </a:r>
            <a:r>
              <a:rPr lang="en-US" sz="2800" dirty="0" err="1" smtClean="0">
                <a:solidFill>
                  <a:schemeClr val="tx1"/>
                </a:solidFill>
              </a:rPr>
              <a:t>avant</a:t>
            </a:r>
            <a:r>
              <a:rPr lang="en-US" sz="2800" dirty="0" smtClean="0">
                <a:solidFill>
                  <a:schemeClr val="tx1"/>
                </a:solidFill>
              </a:rPr>
              <a:t> </a:t>
            </a:r>
            <a:r>
              <a:rPr lang="en-US" sz="2800" dirty="0" err="1" smtClean="0">
                <a:solidFill>
                  <a:schemeClr val="tx1"/>
                </a:solidFill>
              </a:rPr>
              <a:t>garde</a:t>
            </a:r>
            <a:r>
              <a:rPr lang="en-US" sz="2800" dirty="0" smtClean="0">
                <a:solidFill>
                  <a:schemeClr val="tx1"/>
                </a:solidFill>
              </a:rPr>
              <a:t> hospitals, researchers of NIVEL, </a:t>
            </a:r>
            <a:r>
              <a:rPr lang="en-US" sz="2800" dirty="0" err="1" smtClean="0">
                <a:solidFill>
                  <a:schemeClr val="tx1"/>
                </a:solidFill>
              </a:rPr>
              <a:t>Vrije</a:t>
            </a:r>
            <a:r>
              <a:rPr lang="en-US" sz="2800" dirty="0" smtClean="0">
                <a:solidFill>
                  <a:schemeClr val="tx1"/>
                </a:solidFill>
              </a:rPr>
              <a:t> </a:t>
            </a:r>
            <a:r>
              <a:rPr lang="en-US" sz="2800" dirty="0" err="1" smtClean="0">
                <a:solidFill>
                  <a:schemeClr val="tx1"/>
                </a:solidFill>
              </a:rPr>
              <a:t>Universiteit</a:t>
            </a:r>
            <a:r>
              <a:rPr lang="en-US" sz="2800" dirty="0" smtClean="0">
                <a:solidFill>
                  <a:schemeClr val="tx1"/>
                </a:solidFill>
              </a:rPr>
              <a:t> Amsterdam, and the University of Amsterdam/Amsterdam Medical Centre</a:t>
            </a:r>
          </a:p>
          <a:p>
            <a:pPr marL="457200" indent="-457200" algn="l">
              <a:buFont typeface="Arial" panose="020B0604020202020204" pitchFamily="34" charset="0"/>
              <a:buChar char="•"/>
            </a:pPr>
            <a:r>
              <a:rPr lang="en-US" sz="2800" dirty="0" smtClean="0">
                <a:solidFill>
                  <a:schemeClr val="tx1"/>
                </a:solidFill>
              </a:rPr>
              <a:t>Network meetings</a:t>
            </a:r>
          </a:p>
          <a:p>
            <a:pPr marL="457200" indent="-457200" algn="l">
              <a:buFont typeface="Arial" panose="020B0604020202020204" pitchFamily="34" charset="0"/>
              <a:buChar char="•"/>
            </a:pPr>
            <a:r>
              <a:rPr lang="en-US" sz="2800" dirty="0" smtClean="0">
                <a:solidFill>
                  <a:schemeClr val="tx1"/>
                </a:solidFill>
              </a:rPr>
              <a:t>Website: </a:t>
            </a:r>
            <a:r>
              <a:rPr lang="en-US" sz="2800" dirty="0" smtClean="0">
                <a:solidFill>
                  <a:schemeClr val="tx1"/>
                </a:solidFill>
                <a:hlinkClick r:id="rId3"/>
              </a:rPr>
              <a:t>www.openindezorg.nl</a:t>
            </a:r>
            <a:endParaRPr lang="en-US" sz="2800" dirty="0" smtClean="0">
              <a:solidFill>
                <a:schemeClr val="tx1"/>
              </a:solidFill>
            </a:endParaRPr>
          </a:p>
          <a:p>
            <a:pPr algn="l"/>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16194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bout OPEN - Open in de zorg - Mozilla Firefox"/>
          <p:cNvPicPr>
            <a:picLocks noChangeAspect="1"/>
          </p:cNvPicPr>
          <p:nvPr/>
        </p:nvPicPr>
        <p:blipFill rotWithShape="1">
          <a:blip r:embed="rId2">
            <a:extLst>
              <a:ext uri="{28A0092B-C50C-407E-A947-70E740481C1C}">
                <a14:useLocalDpi xmlns:a14="http://schemas.microsoft.com/office/drawing/2010/main" val="0"/>
              </a:ext>
            </a:extLst>
          </a:blip>
          <a:srcRect l="20158" t="13614" r="20952" b="2244"/>
          <a:stretch/>
        </p:blipFill>
        <p:spPr>
          <a:xfrm>
            <a:off x="671288" y="0"/>
            <a:ext cx="7933160" cy="6885384"/>
          </a:xfrm>
          <a:prstGeom prst="rect">
            <a:avLst/>
          </a:prstGeom>
        </p:spPr>
      </p:pic>
    </p:spTree>
    <p:extLst>
      <p:ext uri="{BB962C8B-B14F-4D97-AF65-F5344CB8AC3E}">
        <p14:creationId xmlns:p14="http://schemas.microsoft.com/office/powerpoint/2010/main" val="345284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onference - Open in de zorg - Mozilla Firefox"/>
          <p:cNvPicPr>
            <a:picLocks noChangeAspect="1"/>
          </p:cNvPicPr>
          <p:nvPr/>
        </p:nvPicPr>
        <p:blipFill rotWithShape="1">
          <a:blip r:embed="rId2">
            <a:extLst>
              <a:ext uri="{28A0092B-C50C-407E-A947-70E740481C1C}">
                <a14:useLocalDpi xmlns:a14="http://schemas.microsoft.com/office/drawing/2010/main" val="0"/>
              </a:ext>
            </a:extLst>
          </a:blip>
          <a:srcRect l="19074" t="13111" r="19444"/>
          <a:stretch/>
        </p:blipFill>
        <p:spPr>
          <a:xfrm>
            <a:off x="539552" y="-45294"/>
            <a:ext cx="8241162" cy="7074694"/>
          </a:xfrm>
          <a:prstGeom prst="rect">
            <a:avLst/>
          </a:prstGeom>
        </p:spPr>
      </p:pic>
    </p:spTree>
    <p:extLst>
      <p:ext uri="{BB962C8B-B14F-4D97-AF65-F5344CB8AC3E}">
        <p14:creationId xmlns:p14="http://schemas.microsoft.com/office/powerpoint/2010/main" val="712251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000" dirty="0" smtClean="0"/>
              <a:t>Some preliminary findings of one year of OPEN</a:t>
            </a:r>
            <a:endParaRPr lang="en-US" sz="5000" dirty="0"/>
          </a:p>
        </p:txBody>
      </p:sp>
    </p:spTree>
    <p:extLst>
      <p:ext uri="{BB962C8B-B14F-4D97-AF65-F5344CB8AC3E}">
        <p14:creationId xmlns:p14="http://schemas.microsoft.com/office/powerpoint/2010/main" val="4170101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004048" y="980728"/>
            <a:ext cx="3682752"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p>
          <a:p>
            <a:pPr marL="0" indent="0">
              <a:buNone/>
            </a:pPr>
            <a:endParaRPr lang="en-US" dirty="0" smtClean="0"/>
          </a:p>
          <a:p>
            <a:pPr marL="0" indent="0">
              <a:buNone/>
            </a:pPr>
            <a:r>
              <a:rPr lang="en-US" dirty="0" err="1" smtClean="0"/>
              <a:t>Laarman</a:t>
            </a:r>
            <a:r>
              <a:rPr lang="en-US" dirty="0" smtClean="0"/>
              <a:t> et al (2016) </a:t>
            </a:r>
          </a:p>
          <a:p>
            <a:pPr marL="0" indent="0">
              <a:buNone/>
            </a:pPr>
            <a:endParaRPr lang="nl-NL" sz="1900" u="sng" dirty="0" smtClean="0">
              <a:hlinkClick r:id="rId2"/>
            </a:endParaRPr>
          </a:p>
          <a:p>
            <a:pPr marL="0" indent="0">
              <a:buNone/>
            </a:pPr>
            <a:r>
              <a:rPr lang="nl-NL" sz="1800" u="sng" dirty="0">
                <a:hlinkClick r:id="rId3"/>
              </a:rPr>
              <a:t>http://hdl.handle.net/1871/54415</a:t>
            </a:r>
            <a:endParaRPr lang="nl-NL" sz="1800" dirty="0"/>
          </a:p>
          <a:p>
            <a:pPr marL="0" indent="0">
              <a:buNone/>
            </a:pPr>
            <a:r>
              <a:rPr lang="en-US" sz="2400" dirty="0" smtClean="0"/>
              <a:t>(in Dutch)</a:t>
            </a:r>
          </a:p>
          <a:p>
            <a:endParaRPr lang="en-US" dirty="0"/>
          </a:p>
        </p:txBody>
      </p:sp>
      <p:pic>
        <p:nvPicPr>
          <p:cNvPr id="7" name="Afbeelding 6" descr="Cover rapport OPEN.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718" t="20106" r="36750" b="8572"/>
          <a:stretch/>
        </p:blipFill>
        <p:spPr>
          <a:xfrm>
            <a:off x="539552" y="476672"/>
            <a:ext cx="4320480" cy="6248933"/>
          </a:xfrm>
          <a:prstGeom prst="rect">
            <a:avLst/>
          </a:prstGeom>
        </p:spPr>
      </p:pic>
    </p:spTree>
    <p:extLst>
      <p:ext uri="{BB962C8B-B14F-4D97-AF65-F5344CB8AC3E}">
        <p14:creationId xmlns:p14="http://schemas.microsoft.com/office/powerpoint/2010/main" val="85399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healthcare professional can’t do it on his own</a:t>
            </a:r>
            <a:endParaRPr lang="en-US" dirty="0"/>
          </a:p>
        </p:txBody>
      </p:sp>
      <p:sp>
        <p:nvSpPr>
          <p:cNvPr id="3" name="Content Placeholder 2"/>
          <p:cNvSpPr>
            <a:spLocks noGrp="1"/>
          </p:cNvSpPr>
          <p:nvPr>
            <p:ph idx="1"/>
          </p:nvPr>
        </p:nvSpPr>
        <p:spPr/>
        <p:txBody>
          <a:bodyPr/>
          <a:lstStyle/>
          <a:p>
            <a:pPr marL="0" indent="0">
              <a:buNone/>
            </a:pPr>
            <a:r>
              <a:rPr lang="en-US" sz="2800" dirty="0" smtClean="0"/>
              <a:t>“We do find that doctors tend to be lonely in what they experience.”</a:t>
            </a:r>
          </a:p>
          <a:p>
            <a:pPr marL="0" indent="0">
              <a:buNone/>
            </a:pPr>
            <a:endParaRPr lang="en-US" sz="2800" dirty="0" smtClean="0"/>
          </a:p>
          <a:p>
            <a:pPr marL="0" indent="0" algn="r">
              <a:buNone/>
            </a:pPr>
            <a:r>
              <a:rPr lang="en-US" sz="2800" dirty="0" smtClean="0"/>
              <a:t>“If you’re experiencing a lot of emotions, you can’t be open properly, I think.”</a:t>
            </a:r>
            <a:endParaRPr lang="en-US" sz="2800" dirty="0"/>
          </a:p>
          <a:p>
            <a:pPr marL="0" indent="0">
              <a:buNone/>
            </a:pPr>
            <a:endParaRPr lang="en-US" sz="2800" dirty="0" smtClean="0"/>
          </a:p>
          <a:p>
            <a:pPr marL="0" indent="0">
              <a:buNone/>
            </a:pPr>
            <a:r>
              <a:rPr lang="en-US" sz="2800" dirty="0" smtClean="0"/>
              <a:t>“Some doctors inflict more damage due to the way they handle the disclosure conversations”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7137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come a long way since </a:t>
            </a:r>
            <a:br>
              <a:rPr lang="en-US" dirty="0" smtClean="0"/>
            </a:br>
            <a:r>
              <a:rPr lang="en-US" dirty="0" smtClean="0"/>
              <a:t>‘the conspiracy of silence’…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KNMG (2006): A guideline by the professional association of doctors stipulating how to handle medical incidents</a:t>
            </a:r>
          </a:p>
          <a:p>
            <a:r>
              <a:rPr lang="en-US" dirty="0" smtClean="0"/>
              <a:t>GOMA (2013): A code of conduct of health care providers, hospital management, legal representatives and medical liability insurers</a:t>
            </a:r>
          </a:p>
          <a:p>
            <a:r>
              <a:rPr lang="en-US" dirty="0" smtClean="0"/>
              <a:t>Wkkgz (2016): Legal duty of candor in case of adverse events. Obligation to proactively record incidents and promptly inform patients about adverse events</a:t>
            </a:r>
          </a:p>
          <a:p>
            <a:endParaRPr lang="en-US" dirty="0" smtClean="0"/>
          </a:p>
          <a:p>
            <a:endParaRPr lang="en-US" dirty="0" smtClean="0"/>
          </a:p>
        </p:txBody>
      </p:sp>
    </p:spTree>
    <p:extLst>
      <p:ext uri="{BB962C8B-B14F-4D97-AF65-F5344CB8AC3E}">
        <p14:creationId xmlns:p14="http://schemas.microsoft.com/office/powerpoint/2010/main" val="3403072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healthcare professional can’t do it on his own</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Problem</a:t>
            </a:r>
            <a:r>
              <a:rPr lang="en-US" sz="2800" dirty="0"/>
              <a:t>: Healthcare professional as a second victim can’t (always) be expected to properly disclosure incidents to </a:t>
            </a:r>
            <a:r>
              <a:rPr lang="en-US" sz="2800" dirty="0" smtClean="0"/>
              <a:t>patients </a:t>
            </a:r>
            <a:endParaRPr lang="en-US" sz="2800" dirty="0"/>
          </a:p>
          <a:p>
            <a:pPr marL="0" indent="0">
              <a:buNone/>
            </a:pPr>
            <a:endParaRPr lang="en-US" sz="2800" dirty="0" smtClean="0"/>
          </a:p>
          <a:p>
            <a:pPr marL="0" indent="0">
              <a:buNone/>
            </a:pPr>
            <a:r>
              <a:rPr lang="en-US" sz="2800" dirty="0" smtClean="0"/>
              <a:t>Problem</a:t>
            </a:r>
            <a:r>
              <a:rPr lang="en-US" sz="2800" dirty="0"/>
              <a:t>: </a:t>
            </a:r>
            <a:r>
              <a:rPr lang="en-US" sz="2800" dirty="0" smtClean="0"/>
              <a:t>communication has </a:t>
            </a:r>
            <a:r>
              <a:rPr lang="en-US" sz="2800" dirty="0"/>
              <a:t>to happen fast (24 hours), but it also has to happen adequately. Is it always possible to </a:t>
            </a:r>
            <a:r>
              <a:rPr lang="en-US" sz="2800" dirty="0" smtClean="0"/>
              <a:t>prepare sufficiently? </a:t>
            </a:r>
            <a:endParaRPr lang="en-US" sz="2800" dirty="0"/>
          </a:p>
          <a:p>
            <a:pPr marL="0" indent="0">
              <a:buNone/>
            </a:pPr>
            <a:endParaRPr lang="en-US" dirty="0"/>
          </a:p>
        </p:txBody>
      </p:sp>
    </p:spTree>
    <p:extLst>
      <p:ext uri="{BB962C8B-B14F-4D97-AF65-F5344CB8AC3E}">
        <p14:creationId xmlns:p14="http://schemas.microsoft.com/office/powerpoint/2010/main" val="3813850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healthcare professional can’t do it on his own</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3000" dirty="0" smtClean="0"/>
          </a:p>
          <a:p>
            <a:pPr marL="0" indent="0">
              <a:buNone/>
            </a:pPr>
            <a:r>
              <a:rPr lang="en-US" sz="2800" dirty="0" smtClean="0"/>
              <a:t>Practice</a:t>
            </a:r>
            <a:r>
              <a:rPr lang="en-US" sz="2800" dirty="0"/>
              <a:t>: peer support. This responds to the problem of healthcare </a:t>
            </a:r>
            <a:r>
              <a:rPr lang="en-US" sz="2800" dirty="0" smtClean="0"/>
              <a:t>profs </a:t>
            </a:r>
            <a:r>
              <a:rPr lang="en-US" sz="2800" dirty="0"/>
              <a:t>as second victims, but it doesn’t address the difficulties professionals face in </a:t>
            </a:r>
            <a:r>
              <a:rPr lang="en-US" sz="2800" dirty="0" smtClean="0"/>
              <a:t>how to communicate with </a:t>
            </a:r>
            <a:r>
              <a:rPr lang="en-US" sz="2800" dirty="0"/>
              <a:t>patients. </a:t>
            </a:r>
          </a:p>
          <a:p>
            <a:pPr marL="0" indent="0">
              <a:buNone/>
            </a:pPr>
            <a:endParaRPr lang="en-US" sz="2800" dirty="0" smtClean="0"/>
          </a:p>
          <a:p>
            <a:pPr marL="0" indent="0">
              <a:buNone/>
            </a:pPr>
            <a:r>
              <a:rPr lang="en-US" sz="2800" dirty="0" smtClean="0"/>
              <a:t>Peer </a:t>
            </a:r>
            <a:r>
              <a:rPr lang="en-US" sz="2800" dirty="0"/>
              <a:t>support </a:t>
            </a:r>
            <a:r>
              <a:rPr lang="en-US" sz="2800" dirty="0" smtClean="0"/>
              <a:t>as such </a:t>
            </a:r>
            <a:r>
              <a:rPr lang="en-US" sz="2800" dirty="0"/>
              <a:t>doesn’t necessarily lead to an open attitude towards patients. Someone needs to guide the professional in </a:t>
            </a:r>
            <a:r>
              <a:rPr lang="en-US" sz="2800" dirty="0" smtClean="0"/>
              <a:t>communication with patients</a:t>
            </a:r>
            <a:r>
              <a:rPr lang="en-US" sz="2800" dirty="0"/>
              <a:t>. Support in </a:t>
            </a:r>
            <a:r>
              <a:rPr lang="en-US" sz="2800" dirty="0" smtClean="0"/>
              <a:t>that </a:t>
            </a:r>
            <a:r>
              <a:rPr lang="en-US" sz="2800" dirty="0"/>
              <a:t>stage is rare. </a:t>
            </a:r>
          </a:p>
          <a:p>
            <a:pPr marL="0" indent="0">
              <a:buNone/>
            </a:pPr>
            <a:endParaRPr lang="en-US" dirty="0"/>
          </a:p>
        </p:txBody>
      </p:sp>
    </p:spTree>
    <p:extLst>
      <p:ext uri="{BB962C8B-B14F-4D97-AF65-F5344CB8AC3E}">
        <p14:creationId xmlns:p14="http://schemas.microsoft.com/office/powerpoint/2010/main" val="3885066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Care for patients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“We do it all </a:t>
            </a:r>
            <a:r>
              <a:rPr lang="en-US" i="1" dirty="0" smtClean="0"/>
              <a:t>because </a:t>
            </a:r>
            <a:r>
              <a:rPr lang="en-US" dirty="0" smtClean="0"/>
              <a:t>of patients, but sometimes the patient himself gets forgotten…” </a:t>
            </a:r>
          </a:p>
          <a:p>
            <a:pPr marL="0" indent="0">
              <a:buNone/>
            </a:pPr>
            <a:endParaRPr lang="en-US" dirty="0"/>
          </a:p>
        </p:txBody>
      </p:sp>
    </p:spTree>
    <p:extLst>
      <p:ext uri="{BB962C8B-B14F-4D97-AF65-F5344CB8AC3E}">
        <p14:creationId xmlns:p14="http://schemas.microsoft.com/office/powerpoint/2010/main" val="1179610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Care for patients</a:t>
            </a:r>
            <a:endParaRPr lang="en-US" dirty="0"/>
          </a:p>
        </p:txBody>
      </p:sp>
      <p:sp>
        <p:nvSpPr>
          <p:cNvPr id="3" name="Content Placeholder 2"/>
          <p:cNvSpPr>
            <a:spLocks noGrp="1"/>
          </p:cNvSpPr>
          <p:nvPr>
            <p:ph idx="1"/>
          </p:nvPr>
        </p:nvSpPr>
        <p:spPr>
          <a:xfrm>
            <a:off x="457200" y="1600200"/>
            <a:ext cx="8507288" cy="4997152"/>
          </a:xfrm>
        </p:spPr>
        <p:txBody>
          <a:bodyPr>
            <a:normAutofit lnSpcReduction="10000"/>
          </a:bodyPr>
          <a:lstStyle/>
          <a:p>
            <a:pPr marL="0" indent="0">
              <a:buNone/>
            </a:pPr>
            <a:r>
              <a:rPr lang="en-US" dirty="0"/>
              <a:t>Problem: Participants in OPEN signaled a need for someone who keeps in touch with the patient. Hospitals work hard to improve patient safety by creating a </a:t>
            </a:r>
            <a:r>
              <a:rPr lang="en-US" dirty="0" smtClean="0"/>
              <a:t>‘open </a:t>
            </a:r>
            <a:r>
              <a:rPr lang="en-US" dirty="0"/>
              <a:t>culture’, where professionals report events and events are discussed in order to learn from </a:t>
            </a:r>
            <a:r>
              <a:rPr lang="en-US" dirty="0" smtClean="0"/>
              <a:t>them</a:t>
            </a:r>
          </a:p>
          <a:p>
            <a:pPr marL="0" indent="0">
              <a:buNone/>
            </a:pPr>
            <a:endParaRPr lang="en-US" dirty="0" smtClean="0"/>
          </a:p>
          <a:p>
            <a:pPr marL="0" indent="0">
              <a:buNone/>
            </a:pPr>
            <a:r>
              <a:rPr lang="en-US" dirty="0" smtClean="0"/>
              <a:t>But </a:t>
            </a:r>
            <a:r>
              <a:rPr lang="en-US" dirty="0"/>
              <a:t>due to the emphasis on an open environment to learn from incidents, sometimes the patient </a:t>
            </a:r>
            <a:r>
              <a:rPr lang="en-US" dirty="0" smtClean="0"/>
              <a:t>gets out </a:t>
            </a:r>
            <a:r>
              <a:rPr lang="en-US" dirty="0"/>
              <a:t>of </a:t>
            </a:r>
            <a:r>
              <a:rPr lang="en-US" dirty="0" smtClean="0"/>
              <a:t>sight</a:t>
            </a:r>
            <a:endParaRPr lang="en-US" dirty="0"/>
          </a:p>
        </p:txBody>
      </p:sp>
    </p:spTree>
    <p:extLst>
      <p:ext uri="{BB962C8B-B14F-4D97-AF65-F5344CB8AC3E}">
        <p14:creationId xmlns:p14="http://schemas.microsoft.com/office/powerpoint/2010/main" val="2585025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Care for patients</a:t>
            </a:r>
            <a:endParaRPr lang="en-US" dirty="0"/>
          </a:p>
        </p:txBody>
      </p:sp>
      <p:sp>
        <p:nvSpPr>
          <p:cNvPr id="3" name="Content Placeholder 2"/>
          <p:cNvSpPr>
            <a:spLocks noGrp="1"/>
          </p:cNvSpPr>
          <p:nvPr>
            <p:ph idx="1"/>
          </p:nvPr>
        </p:nvSpPr>
        <p:spPr>
          <a:xfrm>
            <a:off x="457200" y="1600200"/>
            <a:ext cx="8507288" cy="4997152"/>
          </a:xfrm>
        </p:spPr>
        <p:txBody>
          <a:bodyPr>
            <a:normAutofit/>
          </a:bodyPr>
          <a:lstStyle/>
          <a:p>
            <a:pPr marL="0" indent="0">
              <a:buNone/>
            </a:pPr>
            <a:endParaRPr lang="en-US" sz="2800" dirty="0" smtClean="0"/>
          </a:p>
          <a:p>
            <a:pPr marL="0" indent="0">
              <a:buNone/>
            </a:pPr>
            <a:r>
              <a:rPr lang="en-US" sz="2800" dirty="0" smtClean="0"/>
              <a:t>Being </a:t>
            </a:r>
            <a:r>
              <a:rPr lang="en-US" sz="2800" dirty="0"/>
              <a:t>open is not only important because the educational aspect, it is also a patient right and a goal in </a:t>
            </a:r>
            <a:r>
              <a:rPr lang="en-US" sz="2800" dirty="0" smtClean="0"/>
              <a:t>itself</a:t>
            </a:r>
            <a:endParaRPr lang="en-US" sz="2800" dirty="0"/>
          </a:p>
          <a:p>
            <a:pPr marL="0" indent="0">
              <a:buNone/>
            </a:pPr>
            <a:endParaRPr lang="en-US" sz="2800" dirty="0" smtClean="0"/>
          </a:p>
          <a:p>
            <a:pPr marL="0" indent="0">
              <a:buNone/>
            </a:pPr>
            <a:r>
              <a:rPr lang="en-US" sz="2800" dirty="0" smtClean="0"/>
              <a:t>Practice</a:t>
            </a:r>
            <a:r>
              <a:rPr lang="en-US" sz="2800" dirty="0"/>
              <a:t>: </a:t>
            </a:r>
            <a:r>
              <a:rPr lang="en-US" sz="2800" dirty="0" smtClean="0"/>
              <a:t>‘Case management’ </a:t>
            </a:r>
            <a:r>
              <a:rPr lang="en-US" sz="2800" dirty="0"/>
              <a:t>for </a:t>
            </a:r>
            <a:r>
              <a:rPr lang="en-US" sz="2800" dirty="0" smtClean="0"/>
              <a:t>patients </a:t>
            </a:r>
            <a:r>
              <a:rPr lang="en-US" sz="2800" dirty="0"/>
              <a:t>Experimental phase, first results are </a:t>
            </a:r>
            <a:r>
              <a:rPr lang="en-US" sz="2800" dirty="0" smtClean="0"/>
              <a:t>promising</a:t>
            </a:r>
            <a:endParaRPr lang="en-US" sz="2800" dirty="0"/>
          </a:p>
          <a:p>
            <a:pPr marL="0" indent="0">
              <a:buNone/>
            </a:pPr>
            <a:endParaRPr lang="en-US" sz="2800" dirty="0" smtClean="0"/>
          </a:p>
          <a:p>
            <a:pPr marL="0" indent="0">
              <a:buNone/>
            </a:pPr>
            <a:r>
              <a:rPr lang="en-US" sz="2800" dirty="0" smtClean="0"/>
              <a:t>Practice</a:t>
            </a:r>
            <a:r>
              <a:rPr lang="en-US" sz="2800" dirty="0"/>
              <a:t>: P</a:t>
            </a:r>
            <a:r>
              <a:rPr lang="en-US" sz="2800" dirty="0" smtClean="0"/>
              <a:t>roactive ‘complaints officer’ </a:t>
            </a:r>
            <a:r>
              <a:rPr lang="la-Latn" sz="2800" dirty="0" smtClean="0"/>
              <a:t>(</a:t>
            </a:r>
            <a:r>
              <a:rPr lang="la-Latn" sz="2800" i="1" dirty="0" smtClean="0"/>
              <a:t>contradictio in terminis</a:t>
            </a:r>
            <a:r>
              <a:rPr lang="la-Latn" sz="2800" dirty="0" smtClean="0"/>
              <a:t>) </a:t>
            </a:r>
            <a:r>
              <a:rPr lang="en-US" sz="2800" dirty="0" smtClean="0"/>
              <a:t>who takes responsibility </a:t>
            </a:r>
            <a:endParaRPr lang="en-US" sz="2800" dirty="0"/>
          </a:p>
        </p:txBody>
      </p:sp>
    </p:spTree>
    <p:extLst>
      <p:ext uri="{BB962C8B-B14F-4D97-AF65-F5344CB8AC3E}">
        <p14:creationId xmlns:p14="http://schemas.microsoft.com/office/powerpoint/2010/main" val="135387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leadership</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Expressing being open as a cultural norm</a:t>
            </a:r>
          </a:p>
          <a:p>
            <a:r>
              <a:rPr lang="en-US" sz="2800" dirty="0"/>
              <a:t>Money, time and </a:t>
            </a:r>
            <a:r>
              <a:rPr lang="en-US" sz="2800" dirty="0" smtClean="0"/>
              <a:t>personnel to meet the needs of being open</a:t>
            </a:r>
            <a:endParaRPr lang="en-US" sz="2800" dirty="0"/>
          </a:p>
          <a:p>
            <a:r>
              <a:rPr lang="en-US" sz="2800" dirty="0" smtClean="0"/>
              <a:t>Initial </a:t>
            </a:r>
            <a:r>
              <a:rPr lang="en-US" sz="2800" dirty="0"/>
              <a:t>care </a:t>
            </a:r>
            <a:r>
              <a:rPr lang="en-US" sz="2800" dirty="0" smtClean="0"/>
              <a:t>for </a:t>
            </a:r>
            <a:r>
              <a:rPr lang="en-US" sz="2800" dirty="0"/>
              <a:t>the </a:t>
            </a:r>
            <a:r>
              <a:rPr lang="en-US" sz="2800" dirty="0" smtClean="0"/>
              <a:t>professional when something goes wrong</a:t>
            </a:r>
            <a:endParaRPr lang="en-US" sz="2800" dirty="0"/>
          </a:p>
          <a:p>
            <a:r>
              <a:rPr lang="en-US" sz="2800" dirty="0" smtClean="0"/>
              <a:t>Positioning the right person in the process</a:t>
            </a:r>
          </a:p>
          <a:p>
            <a:endParaRPr lang="en-US" dirty="0" smtClean="0"/>
          </a:p>
          <a:p>
            <a:endParaRPr lang="en-US" dirty="0"/>
          </a:p>
        </p:txBody>
      </p:sp>
    </p:spTree>
    <p:extLst>
      <p:ext uri="{BB962C8B-B14F-4D97-AF65-F5344CB8AC3E}">
        <p14:creationId xmlns:p14="http://schemas.microsoft.com/office/powerpoint/2010/main" val="3223907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comprehensive policy</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endParaRPr lang="en-US" sz="2800" dirty="0"/>
          </a:p>
          <a:p>
            <a:pPr marL="0" indent="0">
              <a:buNone/>
            </a:pPr>
            <a:r>
              <a:rPr lang="en-US" sz="2800" dirty="0" smtClean="0"/>
              <a:t>“It is a complex combination of different things. You can’t say, I will start with peer support, and then I will think about disclosure. You have to decide up front how you want to organize it”</a:t>
            </a:r>
            <a:endParaRPr lang="en-US" sz="2800" dirty="0"/>
          </a:p>
        </p:txBody>
      </p:sp>
    </p:spTree>
    <p:extLst>
      <p:ext uri="{BB962C8B-B14F-4D97-AF65-F5344CB8AC3E}">
        <p14:creationId xmlns:p14="http://schemas.microsoft.com/office/powerpoint/2010/main" val="3499998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comprehensive policy</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2800" dirty="0" smtClean="0"/>
          </a:p>
          <a:p>
            <a:pPr marL="0" indent="0">
              <a:buNone/>
            </a:pPr>
            <a:r>
              <a:rPr lang="en-US" sz="2800" dirty="0" smtClean="0"/>
              <a:t>One </a:t>
            </a:r>
            <a:r>
              <a:rPr lang="en-US" sz="2800" dirty="0"/>
              <a:t>of the main findings </a:t>
            </a:r>
            <a:r>
              <a:rPr lang="en-US" sz="2800" dirty="0" smtClean="0"/>
              <a:t>of OPEN is </a:t>
            </a:r>
            <a:r>
              <a:rPr lang="en-US" sz="2800" dirty="0"/>
              <a:t>that </a:t>
            </a:r>
            <a:r>
              <a:rPr lang="en-US" sz="2800" dirty="0" smtClean="0"/>
              <a:t>the preparedness to be open is not enough, its only a starting point</a:t>
            </a:r>
          </a:p>
          <a:p>
            <a:pPr marL="0" indent="0">
              <a:buNone/>
            </a:pPr>
            <a:endParaRPr lang="en-US" sz="2800" dirty="0" smtClean="0"/>
          </a:p>
          <a:p>
            <a:pPr marL="0" indent="0">
              <a:buNone/>
            </a:pPr>
            <a:r>
              <a:rPr lang="en-US" sz="2800" dirty="0" smtClean="0"/>
              <a:t>An open approach has </a:t>
            </a:r>
            <a:r>
              <a:rPr lang="en-US" sz="2800" dirty="0"/>
              <a:t>to be </a:t>
            </a:r>
            <a:r>
              <a:rPr lang="en-US" sz="2800" i="1" dirty="0" smtClean="0"/>
              <a:t>organized</a:t>
            </a:r>
          </a:p>
          <a:p>
            <a:pPr marL="0" indent="0">
              <a:buNone/>
            </a:pPr>
            <a:endParaRPr lang="en-US" sz="2800" dirty="0" smtClean="0"/>
          </a:p>
          <a:p>
            <a:pPr marL="0" indent="0">
              <a:buNone/>
            </a:pPr>
            <a:r>
              <a:rPr lang="en-US" sz="2800" dirty="0" smtClean="0"/>
              <a:t>Hospitals </a:t>
            </a:r>
            <a:r>
              <a:rPr lang="en-US" sz="2800" dirty="0"/>
              <a:t>need a comprehensive policy on what needs to be done on all three levels: patient, healthcare professional and </a:t>
            </a:r>
            <a:r>
              <a:rPr lang="en-US" sz="2800" dirty="0" smtClean="0"/>
              <a:t>executives </a:t>
            </a:r>
            <a:endParaRPr lang="en-US" sz="2800" dirty="0"/>
          </a:p>
        </p:txBody>
      </p:sp>
    </p:spTree>
    <p:extLst>
      <p:ext uri="{BB962C8B-B14F-4D97-AF65-F5344CB8AC3E}">
        <p14:creationId xmlns:p14="http://schemas.microsoft.com/office/powerpoint/2010/main" val="2268055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legislation: Wkkgz (2016)</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sz="4000" dirty="0" smtClean="0"/>
              <a:t>“law on quality, complaints and disputes in health care”</a:t>
            </a:r>
          </a:p>
          <a:p>
            <a:endParaRPr lang="en-US" dirty="0"/>
          </a:p>
        </p:txBody>
      </p:sp>
    </p:spTree>
    <p:extLst>
      <p:ext uri="{BB962C8B-B14F-4D97-AF65-F5344CB8AC3E}">
        <p14:creationId xmlns:p14="http://schemas.microsoft.com/office/powerpoint/2010/main" val="15844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legislation: Wkkgz (2016)</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‘Incident’: a not intended or unexpected event relating to the quality of care, which</a:t>
            </a:r>
          </a:p>
          <a:p>
            <a:pPr marL="0" indent="0">
              <a:buNone/>
            </a:pPr>
            <a:endParaRPr lang="en-GB" dirty="0" smtClean="0"/>
          </a:p>
          <a:p>
            <a:r>
              <a:rPr lang="en-GB" dirty="0"/>
              <a:t>h</a:t>
            </a:r>
            <a:r>
              <a:rPr lang="en-GB" dirty="0" smtClean="0"/>
              <a:t>as let to injury</a:t>
            </a:r>
          </a:p>
          <a:p>
            <a:r>
              <a:rPr lang="en-GB" dirty="0"/>
              <a:t>c</a:t>
            </a:r>
            <a:r>
              <a:rPr lang="en-GB" dirty="0" smtClean="0"/>
              <a:t>ould lead to injury</a:t>
            </a:r>
          </a:p>
          <a:p>
            <a:r>
              <a:rPr lang="en-GB" dirty="0"/>
              <a:t>c</a:t>
            </a:r>
            <a:r>
              <a:rPr lang="en-GB" dirty="0" smtClean="0"/>
              <a:t>ould have lead to injury</a:t>
            </a:r>
          </a:p>
          <a:p>
            <a:endParaRPr lang="en-GB" dirty="0" smtClean="0"/>
          </a:p>
          <a:p>
            <a:pPr marL="0" indent="0">
              <a:buNone/>
            </a:pPr>
            <a:r>
              <a:rPr lang="en-GB" dirty="0" smtClean="0"/>
              <a:t>of the patient</a:t>
            </a:r>
            <a:endParaRPr lang="en-GB" dirty="0"/>
          </a:p>
        </p:txBody>
      </p:sp>
      <p:sp>
        <p:nvSpPr>
          <p:cNvPr id="4" name="Tekstvak 3"/>
          <p:cNvSpPr txBox="1"/>
          <p:nvPr/>
        </p:nvSpPr>
        <p:spPr>
          <a:xfrm>
            <a:off x="5409096" y="3197294"/>
            <a:ext cx="3843424" cy="1815882"/>
          </a:xfrm>
          <a:prstGeom prst="rect">
            <a:avLst/>
          </a:prstGeom>
          <a:noFill/>
        </p:spPr>
        <p:txBody>
          <a:bodyPr wrap="none" rtlCol="0">
            <a:spAutoFit/>
          </a:bodyPr>
          <a:lstStyle/>
          <a:p>
            <a:r>
              <a:rPr lang="en-GB" sz="2800" dirty="0" smtClean="0">
                <a:solidFill>
                  <a:schemeClr val="accent1"/>
                </a:solidFill>
              </a:rPr>
              <a:t>Duty to establish formal </a:t>
            </a:r>
          </a:p>
          <a:p>
            <a:r>
              <a:rPr lang="en-GB" sz="2800" dirty="0" smtClean="0">
                <a:solidFill>
                  <a:schemeClr val="accent1"/>
                </a:solidFill>
              </a:rPr>
              <a:t>procedure to proactively </a:t>
            </a:r>
          </a:p>
          <a:p>
            <a:r>
              <a:rPr lang="en-GB" sz="2800" dirty="0" smtClean="0">
                <a:solidFill>
                  <a:schemeClr val="accent1"/>
                </a:solidFill>
              </a:rPr>
              <a:t>discover and record</a:t>
            </a:r>
          </a:p>
          <a:p>
            <a:r>
              <a:rPr lang="en-GB" sz="2800" dirty="0" smtClean="0">
                <a:solidFill>
                  <a:schemeClr val="accent1"/>
                </a:solidFill>
              </a:rPr>
              <a:t>all incidents </a:t>
            </a:r>
            <a:endParaRPr lang="en-GB" sz="2800" dirty="0">
              <a:solidFill>
                <a:schemeClr val="accent1"/>
              </a:solidFill>
            </a:endParaRPr>
          </a:p>
        </p:txBody>
      </p:sp>
      <p:sp>
        <p:nvSpPr>
          <p:cNvPr id="5" name="Rechteraccolade 4"/>
          <p:cNvSpPr/>
          <p:nvPr/>
        </p:nvSpPr>
        <p:spPr>
          <a:xfrm>
            <a:off x="4716016" y="3212976"/>
            <a:ext cx="659504" cy="1728192"/>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p:cNvSpPr txBox="1"/>
          <p:nvPr/>
        </p:nvSpPr>
        <p:spPr>
          <a:xfrm>
            <a:off x="323528" y="5889466"/>
            <a:ext cx="8748464" cy="707886"/>
          </a:xfrm>
          <a:prstGeom prst="rect">
            <a:avLst/>
          </a:prstGeom>
          <a:noFill/>
        </p:spPr>
        <p:txBody>
          <a:bodyPr wrap="square" rtlCol="0">
            <a:spAutoFit/>
          </a:bodyPr>
          <a:lstStyle/>
          <a:p>
            <a:r>
              <a:rPr lang="en-GB" sz="2000" dirty="0" smtClean="0">
                <a:solidFill>
                  <a:schemeClr val="accent1"/>
                </a:solidFill>
              </a:rPr>
              <a:t>[N.B.: in addition to longer standing duty of analysing and reporting to Health Care Inspectorate of ‘catastrophic incidents’, </a:t>
            </a:r>
            <a:r>
              <a:rPr lang="en-GB" sz="2000" dirty="0" err="1" smtClean="0">
                <a:solidFill>
                  <a:schemeClr val="accent1"/>
                </a:solidFill>
              </a:rPr>
              <a:t>i.e</a:t>
            </a:r>
            <a:r>
              <a:rPr lang="en-GB" sz="2000" dirty="0" smtClean="0">
                <a:solidFill>
                  <a:schemeClr val="accent1"/>
                </a:solidFill>
              </a:rPr>
              <a:t> death or severe injury]</a:t>
            </a:r>
            <a:endParaRPr lang="en-GB" sz="2000" dirty="0">
              <a:solidFill>
                <a:schemeClr val="accent1"/>
              </a:solidFill>
            </a:endParaRPr>
          </a:p>
        </p:txBody>
      </p:sp>
    </p:spTree>
    <p:extLst>
      <p:ext uri="{BB962C8B-B14F-4D97-AF65-F5344CB8AC3E}">
        <p14:creationId xmlns:p14="http://schemas.microsoft.com/office/powerpoint/2010/main" val="29253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legislation: Wkkgz (2016)</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‘Incident’: a not intended or unexpected event relating to the quality of care, which</a:t>
            </a:r>
          </a:p>
          <a:p>
            <a:pPr marL="0" indent="0">
              <a:buNone/>
            </a:pPr>
            <a:endParaRPr lang="en-GB" dirty="0" smtClean="0"/>
          </a:p>
          <a:p>
            <a:r>
              <a:rPr lang="en-GB" dirty="0"/>
              <a:t>h</a:t>
            </a:r>
            <a:r>
              <a:rPr lang="en-GB" dirty="0" smtClean="0"/>
              <a:t>as let to injury</a:t>
            </a:r>
          </a:p>
          <a:p>
            <a:r>
              <a:rPr lang="en-GB" dirty="0"/>
              <a:t>c</a:t>
            </a:r>
            <a:r>
              <a:rPr lang="en-GB" dirty="0" smtClean="0"/>
              <a:t>ould lead to injury</a:t>
            </a:r>
          </a:p>
          <a:p>
            <a:r>
              <a:rPr lang="en-GB" dirty="0"/>
              <a:t>c</a:t>
            </a:r>
            <a:r>
              <a:rPr lang="en-GB" dirty="0" smtClean="0"/>
              <a:t>ould have lead to injury</a:t>
            </a:r>
          </a:p>
          <a:p>
            <a:pPr marL="0" indent="0">
              <a:buNone/>
            </a:pPr>
            <a:endParaRPr lang="en-GB" dirty="0" smtClean="0"/>
          </a:p>
          <a:p>
            <a:pPr marL="0" indent="0">
              <a:buNone/>
            </a:pPr>
            <a:r>
              <a:rPr lang="en-GB" dirty="0" smtClean="0"/>
              <a:t>to the patient</a:t>
            </a:r>
            <a:endParaRPr lang="en-GB" dirty="0"/>
          </a:p>
        </p:txBody>
      </p:sp>
      <p:sp>
        <p:nvSpPr>
          <p:cNvPr id="4" name="Rechteraccolade 3"/>
          <p:cNvSpPr/>
          <p:nvPr/>
        </p:nvSpPr>
        <p:spPr>
          <a:xfrm>
            <a:off x="4716016" y="3212976"/>
            <a:ext cx="659504" cy="936104"/>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p:cNvSpPr txBox="1"/>
          <p:nvPr/>
        </p:nvSpPr>
        <p:spPr>
          <a:xfrm>
            <a:off x="5508104" y="2980109"/>
            <a:ext cx="2752677" cy="1384995"/>
          </a:xfrm>
          <a:prstGeom prst="rect">
            <a:avLst/>
          </a:prstGeom>
          <a:noFill/>
        </p:spPr>
        <p:txBody>
          <a:bodyPr wrap="none" rtlCol="0">
            <a:spAutoFit/>
          </a:bodyPr>
          <a:lstStyle/>
          <a:p>
            <a:r>
              <a:rPr lang="en-GB" sz="2800" dirty="0" smtClean="0">
                <a:solidFill>
                  <a:schemeClr val="accent1"/>
                </a:solidFill>
              </a:rPr>
              <a:t>Proactive duty to </a:t>
            </a:r>
          </a:p>
          <a:p>
            <a:r>
              <a:rPr lang="en-GB" sz="2800" dirty="0" smtClean="0">
                <a:solidFill>
                  <a:schemeClr val="accent1"/>
                </a:solidFill>
              </a:rPr>
              <a:t>promptly inform </a:t>
            </a:r>
          </a:p>
          <a:p>
            <a:r>
              <a:rPr lang="en-GB" sz="2800" dirty="0" smtClean="0">
                <a:solidFill>
                  <a:schemeClr val="accent1"/>
                </a:solidFill>
              </a:rPr>
              <a:t>patients </a:t>
            </a:r>
            <a:endParaRPr lang="en-GB" sz="2800" dirty="0">
              <a:solidFill>
                <a:schemeClr val="accent1"/>
              </a:solidFill>
            </a:endParaRPr>
          </a:p>
        </p:txBody>
      </p:sp>
      <p:sp>
        <p:nvSpPr>
          <p:cNvPr id="6" name="Ovaal 5"/>
          <p:cNvSpPr/>
          <p:nvPr/>
        </p:nvSpPr>
        <p:spPr>
          <a:xfrm>
            <a:off x="827584" y="4005064"/>
            <a:ext cx="4218184"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5436096" y="4779149"/>
            <a:ext cx="2262414" cy="954107"/>
          </a:xfrm>
          <a:prstGeom prst="rect">
            <a:avLst/>
          </a:prstGeom>
          <a:noFill/>
        </p:spPr>
        <p:txBody>
          <a:bodyPr wrap="none" rtlCol="0">
            <a:spAutoFit/>
          </a:bodyPr>
          <a:lstStyle/>
          <a:p>
            <a:r>
              <a:rPr lang="en-GB" sz="2800" dirty="0" smtClean="0">
                <a:solidFill>
                  <a:schemeClr val="accent1"/>
                </a:solidFill>
              </a:rPr>
              <a:t>Not in case of </a:t>
            </a:r>
          </a:p>
          <a:p>
            <a:r>
              <a:rPr lang="en-GB" sz="2800" dirty="0" smtClean="0">
                <a:solidFill>
                  <a:schemeClr val="accent1"/>
                </a:solidFill>
              </a:rPr>
              <a:t>‘near misses’</a:t>
            </a:r>
            <a:endParaRPr lang="en-GB" sz="2800" dirty="0">
              <a:solidFill>
                <a:schemeClr val="accent1"/>
              </a:solidFill>
            </a:endParaRPr>
          </a:p>
        </p:txBody>
      </p:sp>
      <p:cxnSp>
        <p:nvCxnSpPr>
          <p:cNvPr id="9" name="Rechte verbindingslijn 8"/>
          <p:cNvCxnSpPr>
            <a:stCxn id="6" idx="5"/>
          </p:cNvCxnSpPr>
          <p:nvPr/>
        </p:nvCxnSpPr>
        <p:spPr>
          <a:xfrm>
            <a:off x="4428029" y="4785553"/>
            <a:ext cx="947491" cy="29963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legislation: Wkkgz (2016)</a:t>
            </a:r>
            <a:endParaRPr lang="en-US" dirty="0"/>
          </a:p>
        </p:txBody>
      </p:sp>
      <p:sp>
        <p:nvSpPr>
          <p:cNvPr id="3" name="Content Placeholder 2"/>
          <p:cNvSpPr>
            <a:spLocks noGrp="1"/>
          </p:cNvSpPr>
          <p:nvPr>
            <p:ph idx="1"/>
          </p:nvPr>
        </p:nvSpPr>
        <p:spPr>
          <a:xfrm>
            <a:off x="457200" y="1700808"/>
            <a:ext cx="8229600" cy="4525963"/>
          </a:xfrm>
        </p:spPr>
        <p:txBody>
          <a:bodyPr>
            <a:normAutofit fontScale="92500" lnSpcReduction="20000"/>
          </a:bodyPr>
          <a:lstStyle/>
          <a:p>
            <a:r>
              <a:rPr lang="en-US" sz="3500" dirty="0" smtClean="0"/>
              <a:t>On request care provider must inform patient of his rights</a:t>
            </a:r>
          </a:p>
          <a:p>
            <a:pPr marL="0" indent="0">
              <a:buNone/>
            </a:pPr>
            <a:endParaRPr lang="en-US" sz="3500" dirty="0" smtClean="0"/>
          </a:p>
          <a:p>
            <a:r>
              <a:rPr lang="en-US" sz="3500" dirty="0" smtClean="0"/>
              <a:t>Mandatory to have a ‘complaints officer’ (even though the act doesn’t use this term)</a:t>
            </a:r>
            <a:br>
              <a:rPr lang="en-US" sz="3500" dirty="0" smtClean="0"/>
            </a:br>
            <a:endParaRPr lang="en-US" sz="3500" dirty="0" smtClean="0"/>
          </a:p>
          <a:p>
            <a:r>
              <a:rPr lang="en-US" sz="3500" dirty="0" smtClean="0"/>
              <a:t>In case of a ‘complaint’ (might include claim): care provider must inform patient on his decision on the complaint/claim and the follow up within max. 10 weeks </a:t>
            </a:r>
          </a:p>
          <a:p>
            <a:endParaRPr lang="en-US" dirty="0"/>
          </a:p>
        </p:txBody>
      </p:sp>
    </p:spTree>
    <p:extLst>
      <p:ext uri="{BB962C8B-B14F-4D97-AF65-F5344CB8AC3E}">
        <p14:creationId xmlns:p14="http://schemas.microsoft.com/office/powerpoint/2010/main" val="1580977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legislation: Wkkgz (2016)</a:t>
            </a:r>
            <a:endParaRPr lang="en-US" dirty="0"/>
          </a:p>
        </p:txBody>
      </p:sp>
      <p:sp>
        <p:nvSpPr>
          <p:cNvPr id="3" name="Content Placeholder 2"/>
          <p:cNvSpPr>
            <a:spLocks noGrp="1"/>
          </p:cNvSpPr>
          <p:nvPr>
            <p:ph idx="1"/>
          </p:nvPr>
        </p:nvSpPr>
        <p:spPr/>
        <p:txBody>
          <a:bodyPr>
            <a:normAutofit/>
          </a:bodyPr>
          <a:lstStyle/>
          <a:p>
            <a:r>
              <a:rPr lang="en-US" dirty="0" smtClean="0"/>
              <a:t>In case of a dispute on complaint</a:t>
            </a:r>
            <a:r>
              <a:rPr lang="nl-NL" dirty="0" smtClean="0"/>
              <a:t>/</a:t>
            </a:r>
            <a:r>
              <a:rPr lang="en-US" dirty="0" smtClean="0"/>
              <a:t>claim,  patient can resort to a low threshold tribunal</a:t>
            </a:r>
          </a:p>
          <a:p>
            <a:endParaRPr lang="en-US" dirty="0" smtClean="0"/>
          </a:p>
          <a:p>
            <a:r>
              <a:rPr lang="en-US" dirty="0" smtClean="0"/>
              <a:t>Tribunal to be jointly established by care providers and patients organizations</a:t>
            </a:r>
          </a:p>
          <a:p>
            <a:endParaRPr lang="en-US" dirty="0"/>
          </a:p>
          <a:p>
            <a:r>
              <a:rPr lang="en-US" dirty="0" smtClean="0"/>
              <a:t>Tribunal can decide on complaints and on claims up to at least €</a:t>
            </a:r>
            <a:r>
              <a:rPr lang="nl-NL" dirty="0" smtClean="0"/>
              <a:t> </a:t>
            </a:r>
            <a:r>
              <a:rPr lang="en-US" dirty="0" smtClean="0"/>
              <a:t>25.000 </a:t>
            </a:r>
          </a:p>
          <a:p>
            <a:endParaRPr lang="en-US" dirty="0"/>
          </a:p>
        </p:txBody>
      </p:sp>
      <p:sp>
        <p:nvSpPr>
          <p:cNvPr id="4" name="Ovaal 3"/>
          <p:cNvSpPr/>
          <p:nvPr/>
        </p:nvSpPr>
        <p:spPr>
          <a:xfrm>
            <a:off x="1907704" y="5229200"/>
            <a:ext cx="4506216"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630066" y="5643245"/>
            <a:ext cx="2563522" cy="954107"/>
          </a:xfrm>
          <a:prstGeom prst="rect">
            <a:avLst/>
          </a:prstGeom>
          <a:noFill/>
        </p:spPr>
        <p:txBody>
          <a:bodyPr wrap="none" rtlCol="0">
            <a:spAutoFit/>
          </a:bodyPr>
          <a:lstStyle/>
          <a:p>
            <a:r>
              <a:rPr lang="en-GB" sz="2800" dirty="0" smtClean="0">
                <a:solidFill>
                  <a:schemeClr val="accent1"/>
                </a:solidFill>
              </a:rPr>
              <a:t>Vast majority of </a:t>
            </a:r>
          </a:p>
          <a:p>
            <a:r>
              <a:rPr lang="en-GB" sz="2800" dirty="0">
                <a:solidFill>
                  <a:schemeClr val="accent1"/>
                </a:solidFill>
              </a:rPr>
              <a:t>c</a:t>
            </a:r>
            <a:r>
              <a:rPr lang="en-GB" sz="2800" dirty="0" smtClean="0">
                <a:solidFill>
                  <a:schemeClr val="accent1"/>
                </a:solidFill>
              </a:rPr>
              <a:t>ases in NL</a:t>
            </a:r>
          </a:p>
        </p:txBody>
      </p:sp>
      <p:cxnSp>
        <p:nvCxnSpPr>
          <p:cNvPr id="6" name="Rechte verbindingslijn 5"/>
          <p:cNvCxnSpPr>
            <a:stCxn id="4" idx="5"/>
          </p:cNvCxnSpPr>
          <p:nvPr/>
        </p:nvCxnSpPr>
        <p:spPr>
          <a:xfrm>
            <a:off x="5754000" y="6009689"/>
            <a:ext cx="876066" cy="13391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7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GOMA (2013)</a:t>
            </a:r>
            <a:endParaRPr lang="en-US" dirty="0"/>
          </a:p>
        </p:txBody>
      </p:sp>
      <p:sp>
        <p:nvSpPr>
          <p:cNvPr id="3" name="Content Placeholder 2"/>
          <p:cNvSpPr>
            <a:spLocks noGrp="1"/>
          </p:cNvSpPr>
          <p:nvPr>
            <p:ph idx="1"/>
          </p:nvPr>
        </p:nvSpPr>
        <p:spPr>
          <a:xfrm>
            <a:off x="3851920" y="1340768"/>
            <a:ext cx="4834880" cy="4785395"/>
          </a:xfrm>
        </p:spPr>
        <p:txBody>
          <a:bodyPr>
            <a:normAutofit/>
          </a:bodyPr>
          <a:lstStyle/>
          <a:p>
            <a:pPr marL="0" indent="0">
              <a:buNone/>
            </a:pPr>
            <a:endParaRPr lang="en-US" dirty="0" smtClean="0"/>
          </a:p>
          <a:p>
            <a:pPr marL="0" indent="0" algn="ctr">
              <a:buNone/>
            </a:pPr>
            <a:r>
              <a:rPr lang="en-US" dirty="0" smtClean="0"/>
              <a:t>“Code </a:t>
            </a:r>
            <a:r>
              <a:rPr lang="en-US" dirty="0"/>
              <a:t>of conduct for open </a:t>
            </a:r>
            <a:r>
              <a:rPr lang="en-US" dirty="0" smtClean="0"/>
              <a:t>disclosure and </a:t>
            </a:r>
            <a:r>
              <a:rPr lang="en-US" dirty="0"/>
              <a:t>the better resolution of medical malpractice </a:t>
            </a:r>
            <a:r>
              <a:rPr lang="en-US" dirty="0" smtClean="0"/>
              <a:t>claims” </a:t>
            </a:r>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3447542" cy="4884018"/>
          </a:xfrm>
          <a:prstGeom prst="rect">
            <a:avLst/>
          </a:prstGeom>
        </p:spPr>
      </p:pic>
    </p:spTree>
    <p:extLst>
      <p:ext uri="{BB962C8B-B14F-4D97-AF65-F5344CB8AC3E}">
        <p14:creationId xmlns:p14="http://schemas.microsoft.com/office/powerpoint/2010/main" val="1930202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GOMA (2013)</a:t>
            </a:r>
            <a:endParaRPr lang="en-US" dirty="0"/>
          </a:p>
        </p:txBody>
      </p:sp>
      <p:sp>
        <p:nvSpPr>
          <p:cNvPr id="3" name="Content Placeholder 2"/>
          <p:cNvSpPr>
            <a:spLocks noGrp="1"/>
          </p:cNvSpPr>
          <p:nvPr>
            <p:ph idx="1"/>
          </p:nvPr>
        </p:nvSpPr>
        <p:spPr>
          <a:xfrm>
            <a:off x="3851920" y="1340768"/>
            <a:ext cx="5184576" cy="4785395"/>
          </a:xfrm>
        </p:spPr>
        <p:txBody>
          <a:bodyPr>
            <a:normAutofit fontScale="85000" lnSpcReduction="10000"/>
          </a:bodyPr>
          <a:lstStyle/>
          <a:p>
            <a:r>
              <a:rPr lang="en-US" dirty="0" smtClean="0"/>
              <a:t>Broadly supported code of conduct, drafted on basis of input of wide range of stakeholders in Dutch health care</a:t>
            </a:r>
          </a:p>
          <a:p>
            <a:r>
              <a:rPr lang="en-US" dirty="0" smtClean="0"/>
              <a:t>Aimed at candor after medical error and low conflict out of court resolution of medical malpractice claims</a:t>
            </a:r>
          </a:p>
          <a:p>
            <a:r>
              <a:rPr lang="en-US" dirty="0" smtClean="0"/>
              <a:t>Currently under revision in order to bring in line with latest developments </a:t>
            </a:r>
            <a:br>
              <a:rPr lang="en-US" dirty="0" smtClean="0"/>
            </a:br>
            <a:r>
              <a:rPr lang="en-US" dirty="0" smtClean="0"/>
              <a:t>(including </a:t>
            </a:r>
            <a:r>
              <a:rPr lang="en-US" dirty="0" err="1" smtClean="0"/>
              <a:t>Wkkgz</a:t>
            </a:r>
            <a:r>
              <a:rPr lang="en-US"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3447542" cy="4884018"/>
          </a:xfrm>
          <a:prstGeom prst="rect">
            <a:avLst/>
          </a:prstGeom>
        </p:spPr>
      </p:pic>
    </p:spTree>
    <p:extLst>
      <p:ext uri="{BB962C8B-B14F-4D97-AF65-F5344CB8AC3E}">
        <p14:creationId xmlns:p14="http://schemas.microsoft.com/office/powerpoint/2010/main" val="232987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2104</Words>
  <Application>Microsoft Office PowerPoint</Application>
  <PresentationFormat>Diavoorstelling (4:3)</PresentationFormat>
  <Paragraphs>175</Paragraphs>
  <Slides>27</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Wingdings</vt:lpstr>
      <vt:lpstr>Office Theme</vt:lpstr>
      <vt:lpstr>PowerPoint-presentatie</vt:lpstr>
      <vt:lpstr>We have come a long way since  ‘the conspiracy of silence’…</vt:lpstr>
      <vt:lpstr>New legislation: Wkkgz (2016)</vt:lpstr>
      <vt:lpstr>New legislation: Wkkgz (2016)</vt:lpstr>
      <vt:lpstr>New legislation: Wkkgz (2016)</vt:lpstr>
      <vt:lpstr>New legislation: Wkkgz (2016)</vt:lpstr>
      <vt:lpstr>New legislation: Wkkgz (2016)</vt:lpstr>
      <vt:lpstr>GOMA (2013)</vt:lpstr>
      <vt:lpstr>GOMA (2013)</vt:lpstr>
      <vt:lpstr>GOMA (2013)</vt:lpstr>
      <vt:lpstr>In the mean time…</vt:lpstr>
      <vt:lpstr>The will is there, but where is the way?</vt:lpstr>
      <vt:lpstr>PowerPoint-presentatie</vt:lpstr>
      <vt:lpstr>OPEN: Open and fair handling of complaints and incidents in health care</vt:lpstr>
      <vt:lpstr>PowerPoint-presentatie</vt:lpstr>
      <vt:lpstr>PowerPoint-presentatie</vt:lpstr>
      <vt:lpstr>PowerPoint-presentatie</vt:lpstr>
      <vt:lpstr>PowerPoint-presentatie</vt:lpstr>
      <vt:lpstr>The healthcare professional can’t do it on his own</vt:lpstr>
      <vt:lpstr>The healthcare professional can’t do it on his own</vt:lpstr>
      <vt:lpstr>The healthcare professional can’t do it on his own</vt:lpstr>
      <vt:lpstr>(after) Care for patients</vt:lpstr>
      <vt:lpstr>(after) Care for patients</vt:lpstr>
      <vt:lpstr>(after) Care for patients</vt:lpstr>
      <vt:lpstr>The role of leadership</vt:lpstr>
      <vt:lpstr>A comprehensive policy</vt:lpstr>
      <vt:lpstr>A comprehensive policy</vt:lpstr>
    </vt:vector>
  </TitlesOfParts>
  <Company>Vrije Universiteit Amsterdam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Laarman, B.S.</dc:creator>
  <cp:lastModifiedBy>Berber</cp:lastModifiedBy>
  <cp:revision>75</cp:revision>
  <dcterms:created xsi:type="dcterms:W3CDTF">2016-09-08T14:23:29Z</dcterms:created>
  <dcterms:modified xsi:type="dcterms:W3CDTF">2016-10-20T05:30:02Z</dcterms:modified>
</cp:coreProperties>
</file>