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75" r:id="rId4"/>
    <p:sldId id="277" r:id="rId5"/>
    <p:sldId id="278" r:id="rId6"/>
    <p:sldId id="279" r:id="rId7"/>
    <p:sldId id="280" r:id="rId8"/>
    <p:sldId id="304" r:id="rId9"/>
    <p:sldId id="305" r:id="rId10"/>
    <p:sldId id="281" r:id="rId11"/>
    <p:sldId id="282" r:id="rId12"/>
    <p:sldId id="283" r:id="rId13"/>
    <p:sldId id="285" r:id="rId14"/>
    <p:sldId id="307" r:id="rId15"/>
    <p:sldId id="270" r:id="rId16"/>
    <p:sldId id="308" r:id="rId17"/>
    <p:sldId id="327" r:id="rId18"/>
    <p:sldId id="328" r:id="rId19"/>
    <p:sldId id="329" r:id="rId20"/>
    <p:sldId id="323" r:id="rId21"/>
    <p:sldId id="258" r:id="rId22"/>
    <p:sldId id="259" r:id="rId23"/>
    <p:sldId id="324" r:id="rId24"/>
    <p:sldId id="260" r:id="rId25"/>
    <p:sldId id="325" r:id="rId26"/>
    <p:sldId id="261" r:id="rId27"/>
    <p:sldId id="343" r:id="rId28"/>
    <p:sldId id="263" r:id="rId29"/>
    <p:sldId id="326" r:id="rId30"/>
    <p:sldId id="264" r:id="rId31"/>
    <p:sldId id="319" r:id="rId32"/>
    <p:sldId id="320" r:id="rId33"/>
    <p:sldId id="321" r:id="rId34"/>
    <p:sldId id="322" r:id="rId35"/>
    <p:sldId id="330" r:id="rId36"/>
    <p:sldId id="331" r:id="rId37"/>
    <p:sldId id="332" r:id="rId38"/>
    <p:sldId id="333" r:id="rId39"/>
    <p:sldId id="334" r:id="rId40"/>
    <p:sldId id="336" r:id="rId41"/>
    <p:sldId id="337" r:id="rId42"/>
    <p:sldId id="338" r:id="rId43"/>
    <p:sldId id="339" r:id="rId44"/>
    <p:sldId id="341" r:id="rId45"/>
    <p:sldId id="340" r:id="rId46"/>
    <p:sldId id="262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247"/>
    <a:srgbClr val="589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76" autoAdjust="0"/>
  </p:normalViewPr>
  <p:slideViewPr>
    <p:cSldViewPr snapToGrid="0" snapToObjects="1">
      <p:cViewPr>
        <p:scale>
          <a:sx n="118" d="100"/>
          <a:sy n="118" d="100"/>
        </p:scale>
        <p:origin x="-143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October 19,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October 19, 2016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nl/url?sa=i&amp;rct=j&amp;q=canmeds+criteria&amp;source=images&amp;cd=&amp;cad=rja&amp;docid=TxvUry_szFZ5DM&amp;tbnid=QXSajsCcX-9FiM:&amp;ved=0CAUQjRw&amp;url=http://sclo.smifk.ch/sclo2008/fulltext/general&amp;ei=XliXUfL-CaGo0AWgs4GIBw&amp;bvm=bv.46751780,d.d2k&amp;psig=AFQjCNHqi_sIqSeFWNzgptDwOFnyObNj_g&amp;ust=1368959447419481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nl/url?sa=i&amp;rct=j&amp;q=canmeds+criteria&amp;source=images&amp;cd=&amp;cad=rja&amp;docid=TxvUry_szFZ5DM&amp;tbnid=QXSajsCcX-9FiM:&amp;ved=0CAUQjRw&amp;url=http://sclo.smifk.ch/sclo2008/fulltext/general&amp;ei=XliXUfL-CaGo0AWgs4GIBw&amp;bvm=bv.46751780,d.d2k&amp;psig=AFQjCNHqi_sIqSeFWNzgptDwOFnyObNj_g&amp;ust=1368959447419481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nl/url?sa=i&amp;rct=j&amp;q=fred+lee&amp;source=images&amp;cd=&amp;cad=rja&amp;docid=wn57nMfIrq3RhM&amp;tbnid=Nepo1bLpya4neM:&amp;ved=0CAUQjRw&amp;url=http://harrietmessing.wordpress.com/2011/03/10/verbeeldingskracht-motiveert-compassie/&amp;ei=22CXUd3MAYa30QXu_4GgCA&amp;bvm=bv.46751780,d.d2k&amp;psig=AFQjCNFjI94hixTQtFQeZwiOGgLT9GQE1g&amp;ust=1368961606185972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8489" y="875146"/>
            <a:ext cx="8437126" cy="1196049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en-US" dirty="0" smtClean="0"/>
              <a:t>Including Patient perspective in incident analysis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4203443" y="3203574"/>
            <a:ext cx="4940557" cy="1825625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</a:pPr>
            <a:r>
              <a:rPr lang="en-AU" dirty="0" err="1" smtClean="0"/>
              <a:t>Prof.</a:t>
            </a:r>
            <a:r>
              <a:rPr lang="en-AU" dirty="0" smtClean="0"/>
              <a:t> dr. Robert Slappendel</a:t>
            </a:r>
          </a:p>
          <a:p>
            <a:pPr>
              <a:spcBef>
                <a:spcPts val="100"/>
              </a:spcBef>
            </a:pPr>
            <a:r>
              <a:rPr lang="en-AU" dirty="0" smtClean="0"/>
              <a:t>Safety and Quality of Care</a:t>
            </a:r>
          </a:p>
          <a:p>
            <a:pPr>
              <a:spcBef>
                <a:spcPts val="100"/>
              </a:spcBef>
            </a:pPr>
            <a:r>
              <a:rPr lang="en-AU" dirty="0" smtClean="0"/>
              <a:t>Tilburg University, Netherlands</a:t>
            </a:r>
          </a:p>
          <a:p>
            <a:pPr>
              <a:spcBef>
                <a:spcPts val="100"/>
              </a:spcBef>
            </a:pPr>
            <a:r>
              <a:rPr lang="en-AU" dirty="0" smtClean="0"/>
              <a:t>Chair department of anaesthesiology</a:t>
            </a:r>
          </a:p>
          <a:p>
            <a:pPr>
              <a:spcBef>
                <a:spcPts val="100"/>
              </a:spcBef>
            </a:pPr>
            <a:r>
              <a:rPr lang="en-AU" dirty="0" smtClean="0"/>
              <a:t>University Hospital Antwerp, Belgium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823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203450"/>
            <a:ext cx="82296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en-AU" sz="4000" dirty="0" smtClean="0"/>
              <a:t>Accessible complaints</a:t>
            </a: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en-AU" sz="4000" dirty="0" smtClean="0">
                <a:solidFill>
                  <a:srgbClr val="FFFFFF"/>
                </a:solidFill>
              </a:rPr>
              <a:t>Malfunctioning</a:t>
            </a:r>
          </a:p>
        </p:txBody>
      </p:sp>
      <p:sp>
        <p:nvSpPr>
          <p:cNvPr id="3" name="Niet gelijk aan 2"/>
          <p:cNvSpPr/>
          <p:nvPr/>
        </p:nvSpPr>
        <p:spPr bwMode="auto">
          <a:xfrm>
            <a:off x="3616324" y="2030413"/>
            <a:ext cx="2016125" cy="1079500"/>
          </a:xfrm>
          <a:prstGeom prst="mathNotEqual">
            <a:avLst/>
          </a:prstGeom>
          <a:solidFill>
            <a:srgbClr val="BE152B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en-US" b="1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5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2451100"/>
            <a:ext cx="82296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en-AU" sz="4000" dirty="0" smtClean="0">
                <a:solidFill>
                  <a:srgbClr val="FFFFFF"/>
                </a:solidFill>
              </a:rPr>
              <a:t>Accessible complaints</a:t>
            </a:r>
            <a:br>
              <a:rPr lang="en-AU" sz="4000" dirty="0" smtClean="0">
                <a:solidFill>
                  <a:srgbClr val="FFFFF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10700" dirty="0" smtClean="0">
                <a:solidFill>
                  <a:srgbClr val="F75247"/>
                </a:solidFill>
              </a:rPr>
              <a:t>?</a:t>
            </a: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nl-NL" sz="2900" dirty="0" smtClean="0">
                <a:solidFill>
                  <a:srgbClr val="004D5F"/>
                </a:solidFill>
              </a:rPr>
              <a:t/>
            </a:r>
            <a:br>
              <a:rPr lang="nl-NL" sz="2900" dirty="0" smtClean="0">
                <a:solidFill>
                  <a:srgbClr val="004D5F"/>
                </a:solidFill>
              </a:rPr>
            </a:br>
            <a:r>
              <a:rPr lang="en-AU" sz="4000" dirty="0" smtClean="0"/>
              <a:t>Malfunctioning</a:t>
            </a:r>
          </a:p>
        </p:txBody>
      </p:sp>
    </p:spTree>
    <p:extLst>
      <p:ext uri="{BB962C8B-B14F-4D97-AF65-F5344CB8AC3E}">
        <p14:creationId xmlns:p14="http://schemas.microsoft.com/office/powerpoint/2010/main" val="394146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clo.smifk.ch/images/canmed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07" y="1132271"/>
            <a:ext cx="4722377" cy="477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941972" y="192505"/>
            <a:ext cx="6608763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sz="3600" dirty="0" smtClean="0">
                <a:solidFill>
                  <a:srgbClr val="FFFFFF"/>
                </a:solidFill>
                <a:latin typeface="+mj-lt"/>
              </a:rPr>
              <a:t>CanMEDS criteria</a:t>
            </a:r>
            <a:endParaRPr lang="nl-NL" sz="36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63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clo.smifk.ch/images/canmeds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3" y="923925"/>
            <a:ext cx="5796321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08547" y="192505"/>
            <a:ext cx="6608763" cy="64633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sz="3600" dirty="0" smtClean="0">
                <a:latin typeface="+mj-lt"/>
              </a:rPr>
              <a:t>CanMEDS criteria</a:t>
            </a:r>
            <a:endParaRPr lang="nl-NL" sz="3600" dirty="0">
              <a:latin typeface="+mj-lt"/>
            </a:endParaRPr>
          </a:p>
        </p:txBody>
      </p:sp>
      <p:sp>
        <p:nvSpPr>
          <p:cNvPr id="4" name="Lachebekje 3"/>
          <p:cNvSpPr/>
          <p:nvPr/>
        </p:nvSpPr>
        <p:spPr>
          <a:xfrm>
            <a:off x="1580091" y="1180396"/>
            <a:ext cx="935038" cy="865188"/>
          </a:xfrm>
          <a:prstGeom prst="smileyFace">
            <a:avLst/>
          </a:prstGeom>
          <a:solidFill>
            <a:srgbClr val="EA11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Lachebekje 4"/>
          <p:cNvSpPr/>
          <p:nvPr/>
        </p:nvSpPr>
        <p:spPr>
          <a:xfrm>
            <a:off x="6091322" y="2343150"/>
            <a:ext cx="935037" cy="865188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achebekje 5"/>
          <p:cNvSpPr/>
          <p:nvPr/>
        </p:nvSpPr>
        <p:spPr>
          <a:xfrm>
            <a:off x="5099755" y="4651021"/>
            <a:ext cx="935037" cy="865188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achebekje 6"/>
          <p:cNvSpPr/>
          <p:nvPr/>
        </p:nvSpPr>
        <p:spPr>
          <a:xfrm>
            <a:off x="5232648" y="925699"/>
            <a:ext cx="935037" cy="865188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achebekje 7"/>
          <p:cNvSpPr/>
          <p:nvPr/>
        </p:nvSpPr>
        <p:spPr>
          <a:xfrm>
            <a:off x="2313869" y="2936280"/>
            <a:ext cx="935038" cy="865188"/>
          </a:xfrm>
          <a:prstGeom prst="smileyFace">
            <a:avLst/>
          </a:prstGeom>
          <a:solidFill>
            <a:srgbClr val="EA11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achebekje 8"/>
          <p:cNvSpPr/>
          <p:nvPr/>
        </p:nvSpPr>
        <p:spPr>
          <a:xfrm>
            <a:off x="1537758" y="4782454"/>
            <a:ext cx="935038" cy="865188"/>
          </a:xfrm>
          <a:prstGeom prst="smileyFace">
            <a:avLst/>
          </a:prstGeom>
          <a:solidFill>
            <a:srgbClr val="EA110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cs-CZ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3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0066" y="857247"/>
            <a:ext cx="9242601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mtClean="0">
                <a:ea typeface="Verdana" pitchFamily="34" charset="0"/>
                <a:cs typeface="Verdana" pitchFamily="34" charset="0"/>
              </a:rPr>
              <a:t>Results:</a:t>
            </a:r>
            <a:br>
              <a:rPr lang="en-AU" smtClean="0">
                <a:ea typeface="Verdana" pitchFamily="34" charset="0"/>
                <a:cs typeface="Verdana" pitchFamily="34" charset="0"/>
              </a:rPr>
            </a:br>
            <a:r>
              <a:rPr lang="en-AU" smtClean="0">
                <a:ea typeface="Verdana" pitchFamily="34" charset="0"/>
                <a:cs typeface="Verdana" pitchFamily="34" charset="0"/>
              </a:rPr>
              <a:t/>
            </a:r>
            <a:br>
              <a:rPr lang="en-AU" smtClean="0">
                <a:ea typeface="Verdana" pitchFamily="34" charset="0"/>
                <a:cs typeface="Verdana" pitchFamily="34" charset="0"/>
              </a:rPr>
            </a:br>
            <a:r>
              <a:rPr lang="en-AU" smtClean="0">
                <a:ea typeface="Verdana" pitchFamily="34" charset="0"/>
                <a:cs typeface="Verdana" pitchFamily="34" charset="0"/>
              </a:rPr>
              <a:t>Individual complaints professionals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13092" y="2370135"/>
            <a:ext cx="7647662" cy="1744662"/>
          </a:xfrm>
        </p:spPr>
        <p:txBody>
          <a:bodyPr/>
          <a:lstStyle/>
          <a:p>
            <a:r>
              <a:rPr lang="en-AU" sz="2400" dirty="0" smtClean="0">
                <a:ea typeface="ＭＳ Ｐゴシック" panose="020B0600070205080204" pitchFamily="34" charset="-128"/>
              </a:rPr>
              <a:t>250 complaints / professional / year</a:t>
            </a:r>
          </a:p>
          <a:p>
            <a:r>
              <a:rPr lang="en-AU" sz="2400" dirty="0" smtClean="0">
                <a:ea typeface="ＭＳ Ｐゴシック" panose="020B0600070205080204" pitchFamily="34" charset="-128"/>
              </a:rPr>
              <a:t>250 professionals</a:t>
            </a:r>
          </a:p>
          <a:p>
            <a:r>
              <a:rPr lang="en-AU" sz="2400" dirty="0" smtClean="0">
                <a:ea typeface="ＭＳ Ｐゴシック" panose="020B0600070205080204" pitchFamily="34" charset="-128"/>
              </a:rPr>
              <a:t>Average 1 / year</a:t>
            </a:r>
          </a:p>
          <a:p>
            <a:pPr>
              <a:buFont typeface="Monotype Sorts"/>
              <a:buNone/>
            </a:pPr>
            <a:endParaRPr lang="en-AU" dirty="0" smtClean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00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ctrTitle"/>
          </p:nvPr>
        </p:nvSpPr>
        <p:spPr>
          <a:xfrm>
            <a:off x="971550" y="1052513"/>
            <a:ext cx="6840538" cy="1944687"/>
          </a:xfrm>
        </p:spPr>
        <p:txBody>
          <a:bodyPr/>
          <a:lstStyle/>
          <a:p>
            <a:r>
              <a:rPr lang="nl-NL" sz="3200" dirty="0" smtClean="0"/>
              <a:t>A Board monitor </a:t>
            </a:r>
            <a:r>
              <a:rPr lang="nl-NL" sz="3200" dirty="0" err="1" smtClean="0"/>
              <a:t>to</a:t>
            </a:r>
            <a:r>
              <a:rPr lang="nl-NL" sz="3200" dirty="0" smtClean="0"/>
              <a:t> </a:t>
            </a:r>
            <a:r>
              <a:rPr lang="nl-NL" sz="3200" dirty="0" err="1" smtClean="0"/>
              <a:t>recognize</a:t>
            </a:r>
            <a:r>
              <a:rPr lang="nl-NL" sz="3200" dirty="0" smtClean="0"/>
              <a:t> </a:t>
            </a:r>
            <a:r>
              <a:rPr lang="nl-NL" sz="3200" dirty="0" err="1" smtClean="0"/>
              <a:t>malfunctioning</a:t>
            </a:r>
            <a:r>
              <a:rPr lang="nl-NL" sz="3200" dirty="0" smtClean="0"/>
              <a:t> professionals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</p:txBody>
      </p:sp>
      <p:sp>
        <p:nvSpPr>
          <p:cNvPr id="9219" name="Ondertitel 2"/>
          <p:cNvSpPr>
            <a:spLocks noGrp="1"/>
          </p:cNvSpPr>
          <p:nvPr>
            <p:ph type="subTitle" idx="1"/>
          </p:nvPr>
        </p:nvSpPr>
        <p:spPr>
          <a:xfrm>
            <a:off x="4127754" y="5175250"/>
            <a:ext cx="5016246" cy="758825"/>
          </a:xfrm>
        </p:spPr>
        <p:txBody>
          <a:bodyPr>
            <a:normAutofit fontScale="47500" lnSpcReduction="20000"/>
          </a:bodyPr>
          <a:lstStyle/>
          <a:p>
            <a:r>
              <a:rPr lang="nl-NL" sz="1600" i="1" dirty="0" smtClean="0"/>
              <a:t>Prof. dr. Robert Slappendel, Anesthesiologist</a:t>
            </a:r>
          </a:p>
          <a:p>
            <a:r>
              <a:rPr lang="nl-NL" sz="1600" i="1" dirty="0" smtClean="0"/>
              <a:t>Manager </a:t>
            </a:r>
            <a:r>
              <a:rPr lang="nl-NL" sz="1600" i="1" dirty="0" err="1" smtClean="0"/>
              <a:t>Quality</a:t>
            </a:r>
            <a:r>
              <a:rPr lang="nl-NL" sz="1600" i="1" dirty="0" smtClean="0"/>
              <a:t> </a:t>
            </a:r>
            <a:r>
              <a:rPr lang="nl-NL" sz="1600" i="1" dirty="0" err="1" smtClean="0"/>
              <a:t>and</a:t>
            </a:r>
            <a:r>
              <a:rPr lang="nl-NL" sz="1600" i="1" dirty="0" smtClean="0"/>
              <a:t> Safety</a:t>
            </a:r>
          </a:p>
          <a:p>
            <a:r>
              <a:rPr lang="en-US" sz="1600" i="1" dirty="0" smtClean="0"/>
              <a:t>Amphia Hospital Breda</a:t>
            </a:r>
          </a:p>
          <a:p>
            <a:r>
              <a:rPr lang="en-US" sz="1600" i="1" dirty="0" smtClean="0"/>
              <a:t>Netherlands</a:t>
            </a:r>
            <a:endParaRPr lang="nl-NL" sz="1600" i="1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0317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120" y="169333"/>
            <a:ext cx="8411281" cy="969963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rgbClr val="FFFFFF"/>
                </a:solidFill>
              </a:rPr>
              <a:t>Complaints overview 2009-2012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604782"/>
              </p:ext>
            </p:extLst>
          </p:nvPr>
        </p:nvGraphicFramePr>
        <p:xfrm>
          <a:off x="395288" y="1412875"/>
          <a:ext cx="8101337" cy="4608513"/>
        </p:xfrm>
        <a:graphic>
          <a:graphicData uri="http://schemas.openxmlformats.org/drawingml/2006/table">
            <a:tbl>
              <a:tblPr/>
              <a:tblGrid>
                <a:gridCol w="352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2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14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4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563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255713"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Number complaints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professionals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complaints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600" b="1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200"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Below average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0-5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complaints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38200"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Above average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6,7, of 8 complaints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E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600" b="0" i="0" u="none" strike="noStrike" cap="none" normalizeH="0" baseline="0" noProof="0" smtClean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8200"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&gt;2 x average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9,10 of 11 complaints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Specialty group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8200"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&gt; 3 x average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≥12 complaints 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Board</a:t>
                      </a:r>
                    </a:p>
                  </a:txBody>
                  <a:tcPr marL="68581" marR="68581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15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/>
          <p:cNvSpPr txBox="1">
            <a:spLocks/>
          </p:cNvSpPr>
          <p:nvPr/>
        </p:nvSpPr>
        <p:spPr>
          <a:xfrm>
            <a:off x="684212" y="1373188"/>
            <a:ext cx="7613121" cy="1008062"/>
          </a:xfrm>
          <a:prstGeom prst="rect">
            <a:avLst/>
          </a:prstGeom>
        </p:spPr>
        <p:txBody>
          <a:bodyPr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AU" sz="2400" smtClean="0">
                <a:latin typeface="Verdana" panose="020B0604030504040204" pitchFamily="34" charset="0"/>
              </a:rPr>
              <a:t>7 complaints = 1 claim (P&lt;0,001)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</a:pPr>
            <a:r>
              <a:rPr lang="en-AU" sz="2400" smtClean="0">
                <a:latin typeface="Verdana" panose="020B0604030504040204" pitchFamily="34" charset="0"/>
              </a:rPr>
              <a:t>In every speciality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AU" sz="2400" smtClean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AU" sz="2400" smtClean="0"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AU" sz="2400">
              <a:latin typeface="Verdana" panose="020B0604030504040204" pitchFamily="34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336549" y="125413"/>
            <a:ext cx="5303751" cy="7921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AU" sz="3600" kern="0" smtClean="0">
                <a:solidFill>
                  <a:schemeClr val="tx1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1370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2"/>
          <p:cNvSpPr txBox="1">
            <a:spLocks/>
          </p:cNvSpPr>
          <p:nvPr/>
        </p:nvSpPr>
        <p:spPr>
          <a:xfrm>
            <a:off x="684212" y="1373188"/>
            <a:ext cx="7789228" cy="1008062"/>
          </a:xfrm>
          <a:prstGeom prst="rect">
            <a:avLst/>
          </a:prstGeom>
        </p:spPr>
        <p:txBody>
          <a:bodyPr/>
          <a:lstStyle>
            <a:lvl1pPr marL="180975" indent="-1809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AU" sz="2400" smtClean="0">
                <a:solidFill>
                  <a:srgbClr val="FFFFFF"/>
                </a:solidFill>
                <a:latin typeface="Verdana" panose="020B0604030504040204" pitchFamily="34" charset="0"/>
              </a:rPr>
              <a:t>7 complaints = 1 claim (P&lt;0,001)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AU" sz="240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AU" sz="2400" smtClean="0">
                <a:solidFill>
                  <a:srgbClr val="FFFFFF"/>
                </a:solidFill>
                <a:latin typeface="Verdana" panose="020B0604030504040204" pitchFamily="34" charset="0"/>
              </a:rPr>
              <a:t>5 professionals fired, </a:t>
            </a:r>
          </a:p>
          <a:p>
            <a:pPr marL="0" indent="0">
              <a:spcBef>
                <a:spcPct val="20000"/>
              </a:spcBef>
              <a:buClr>
                <a:schemeClr val="tx2"/>
              </a:buClr>
            </a:pPr>
            <a:r>
              <a:rPr lang="en-AU" sz="2400" smtClean="0">
                <a:solidFill>
                  <a:srgbClr val="FFFFFF"/>
                </a:solidFill>
                <a:latin typeface="Verdana" panose="020B0604030504040204" pitchFamily="34" charset="0"/>
              </a:rPr>
              <a:t>4 of them were in top 10 of complaints monitor</a:t>
            </a: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AU" sz="240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marL="0" indent="0">
              <a:spcBef>
                <a:spcPct val="20000"/>
              </a:spcBef>
              <a:buClr>
                <a:schemeClr val="tx2"/>
              </a:buClr>
            </a:pPr>
            <a:endParaRPr lang="en-AU" sz="2400" smtClean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AU" sz="24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336550" y="125413"/>
            <a:ext cx="4965700" cy="7921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en-AU" sz="4000" kern="0" smtClean="0">
                <a:solidFill>
                  <a:srgbClr val="FFFFFF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6542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898525" y="333375"/>
            <a:ext cx="7239000" cy="97155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25776" y="1989138"/>
            <a:ext cx="9036050" cy="193899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ü"/>
            </a:pPr>
            <a:r>
              <a:rPr lang="en-AU" sz="2400" dirty="0" smtClean="0">
                <a:solidFill>
                  <a:srgbClr val="FFFFFF"/>
                </a:solidFill>
                <a:latin typeface="+mn-lt"/>
              </a:rPr>
              <a:t>Complaints 		malfunctioning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AU" sz="2400" dirty="0" smtClean="0">
                <a:solidFill>
                  <a:srgbClr val="FFFFFF"/>
                </a:solidFill>
                <a:latin typeface="+mn-lt"/>
              </a:rPr>
              <a:t>It could be an early signal of malfunctioning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AU" sz="2400" dirty="0" smtClean="0">
                <a:solidFill>
                  <a:srgbClr val="FFFFFF"/>
                </a:solidFill>
                <a:latin typeface="+mn-lt"/>
              </a:rPr>
              <a:t>No time effort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AU" sz="2400" dirty="0" smtClean="0">
                <a:solidFill>
                  <a:srgbClr val="FFFFFF"/>
                </a:solidFill>
                <a:latin typeface="+mn-lt"/>
              </a:rPr>
              <a:t>No extra registration</a:t>
            </a:r>
          </a:p>
          <a:p>
            <a:pPr eaLnBrk="1" hangingPunct="1">
              <a:buFont typeface="Wingdings" panose="05000000000000000000" pitchFamily="2" charset="2"/>
              <a:buChar char="ü"/>
            </a:pPr>
            <a:r>
              <a:rPr lang="en-AU" sz="2400" dirty="0" smtClean="0">
                <a:solidFill>
                  <a:srgbClr val="FFFFFF"/>
                </a:solidFill>
                <a:latin typeface="+mn-lt"/>
              </a:rPr>
              <a:t>Appreciates the input of the patient</a:t>
            </a:r>
            <a:endParaRPr lang="en-AU" sz="2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Niet gelijk aan 4"/>
          <p:cNvSpPr/>
          <p:nvPr/>
        </p:nvSpPr>
        <p:spPr bwMode="auto">
          <a:xfrm>
            <a:off x="2950101" y="2102908"/>
            <a:ext cx="503237" cy="288925"/>
          </a:xfrm>
          <a:prstGeom prst="mathNotEqual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>
              <a:defRPr/>
            </a:pPr>
            <a:endParaRPr lang="en-AU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Content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2779" y="1600201"/>
            <a:ext cx="8678332" cy="3733800"/>
          </a:xfrm>
        </p:spPr>
        <p:txBody>
          <a:bodyPr>
            <a:normAutofit/>
          </a:bodyPr>
          <a:lstStyle/>
          <a:p>
            <a:pPr marL="525780" indent="-457200">
              <a:buFont typeface="Wingdings" charset="2"/>
              <a:buAutoNum type="arabicPlain"/>
            </a:pPr>
            <a:r>
              <a:rPr lang="en-AU" sz="2800" dirty="0" smtClean="0"/>
              <a:t>Patient experience</a:t>
            </a:r>
          </a:p>
          <a:p>
            <a:pPr marL="525780" indent="-457200">
              <a:buFont typeface="Wingdings" charset="2"/>
              <a:buAutoNum type="arabicPlain"/>
            </a:pPr>
            <a:r>
              <a:rPr lang="en-AU" sz="2800" dirty="0" smtClean="0"/>
              <a:t>Using patient experience in malfunctioning of doctors</a:t>
            </a:r>
          </a:p>
          <a:p>
            <a:pPr marL="525780" indent="-457200">
              <a:buFont typeface="Wingdings" charset="2"/>
              <a:buAutoNum type="arabicPlain"/>
            </a:pPr>
            <a:r>
              <a:rPr lang="en-AU" sz="2800" dirty="0" smtClean="0"/>
              <a:t>Using patient experience in analysis of severe incidents</a:t>
            </a:r>
          </a:p>
          <a:p>
            <a:pPr marL="525780" indent="-457200">
              <a:buFont typeface="Wingdings" charset="2"/>
              <a:buAutoNum type="arabicPlain"/>
            </a:pPr>
            <a:r>
              <a:rPr lang="en-AU" sz="2800" dirty="0"/>
              <a:t>Benefits for patients</a:t>
            </a:r>
          </a:p>
          <a:p>
            <a:pPr marL="525780" indent="-457200">
              <a:buFont typeface="Wingdings" charset="2"/>
              <a:buAutoNum type="arabicPlain"/>
            </a:pPr>
            <a:r>
              <a:rPr lang="en-AU" sz="2800" dirty="0" smtClean="0"/>
              <a:t>Case reports</a:t>
            </a:r>
          </a:p>
        </p:txBody>
      </p:sp>
    </p:spTree>
    <p:extLst>
      <p:ext uri="{BB962C8B-B14F-4D97-AF65-F5344CB8AC3E}">
        <p14:creationId xmlns:p14="http://schemas.microsoft.com/office/powerpoint/2010/main" val="143952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73415"/>
            <a:ext cx="8133644" cy="1143000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3. Using </a:t>
            </a:r>
            <a:r>
              <a:rPr lang="en-AU" dirty="0"/>
              <a:t>patient experience in analysis of severe incidents</a:t>
            </a:r>
            <a:br>
              <a:rPr lang="en-AU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451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latin typeface="Verdana" charset="0"/>
              </a:rPr>
              <a:t>Severe incident 2009</a:t>
            </a:r>
            <a:endParaRPr lang="nl-NL" dirty="0">
              <a:latin typeface="Verdana" charset="0"/>
            </a:endParaRPr>
          </a:p>
        </p:txBody>
      </p:sp>
      <p:sp>
        <p:nvSpPr>
          <p:cNvPr id="65538" name="Tijdelijke aanduiding voor inhoud 2"/>
          <p:cNvSpPr>
            <a:spLocks noGrp="1"/>
          </p:cNvSpPr>
          <p:nvPr>
            <p:ph idx="1"/>
          </p:nvPr>
        </p:nvSpPr>
        <p:spPr>
          <a:xfrm>
            <a:off x="748950" y="1534934"/>
            <a:ext cx="7378700" cy="2339975"/>
          </a:xfrm>
        </p:spPr>
        <p:txBody>
          <a:bodyPr>
            <a:normAutofit/>
          </a:bodyPr>
          <a:lstStyle/>
          <a:p>
            <a:r>
              <a:rPr lang="en-AU" sz="2400" dirty="0" smtClean="0"/>
              <a:t>Young child during surgery almost completely burned by wrong connection heating mattress.</a:t>
            </a:r>
          </a:p>
          <a:p>
            <a:r>
              <a:rPr lang="en-AU" sz="2400" dirty="0" smtClean="0"/>
              <a:t>3rd degree burns over whole body, </a:t>
            </a:r>
          </a:p>
          <a:p>
            <a:r>
              <a:rPr lang="en-AU" sz="2400" dirty="0" smtClean="0"/>
              <a:t>Several cosmetic treatments were needed</a:t>
            </a:r>
            <a:endParaRPr lang="en-AU" sz="24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21" y="3541889"/>
            <a:ext cx="3193572" cy="16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3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143000"/>
          </a:xfrm>
        </p:spPr>
        <p:txBody>
          <a:bodyPr>
            <a:normAutofit/>
          </a:bodyPr>
          <a:lstStyle/>
          <a:p>
            <a:r>
              <a:rPr lang="en-AU" dirty="0" smtClean="0"/>
              <a:t>Follow-up care by our Doctors</a:t>
            </a:r>
            <a:endParaRPr lang="en-AU" dirty="0"/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522111" y="1887709"/>
            <a:ext cx="8226778" cy="2339975"/>
          </a:xfrm>
        </p:spPr>
        <p:txBody>
          <a:bodyPr>
            <a:noAutofit/>
          </a:bodyPr>
          <a:lstStyle/>
          <a:p>
            <a:r>
              <a:rPr lang="en-AU" sz="2800" dirty="0" smtClean="0"/>
              <a:t>Appointment at an outpatient clinic of surgeon as "control" patients (10 minutes).</a:t>
            </a:r>
          </a:p>
          <a:p>
            <a:endParaRPr lang="en-AU" sz="2800" dirty="0" smtClean="0"/>
          </a:p>
          <a:p>
            <a:r>
              <a:rPr lang="en-AU" sz="2800" dirty="0" smtClean="0"/>
              <a:t>During conversation the doctor was called away (2x)</a:t>
            </a:r>
          </a:p>
          <a:p>
            <a:endParaRPr lang="en-AU" sz="2800" dirty="0" smtClean="0"/>
          </a:p>
          <a:p>
            <a:r>
              <a:rPr lang="en-AU" sz="2800" dirty="0" smtClean="0"/>
              <a:t>Communication: "It was not my fault,”</a:t>
            </a:r>
          </a:p>
          <a:p>
            <a:pPr marL="68580" indent="0">
              <a:buNone/>
            </a:pPr>
            <a:r>
              <a:rPr lang="en-AU" sz="2800" dirty="0" smtClean="0"/>
              <a:t> “It was a mistake of the anaesthetist.”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540" y="4501444"/>
            <a:ext cx="2203973" cy="23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 smtClean="0"/>
              <a:t>Follow-up care by our Doctors</a:t>
            </a:r>
            <a:br>
              <a:rPr lang="en-AU" dirty="0" smtClean="0"/>
            </a:br>
            <a:r>
              <a:rPr lang="en-AU" dirty="0" smtClean="0"/>
              <a:t>2 months later</a:t>
            </a:r>
            <a:endParaRPr lang="en-AU" dirty="0"/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451556" y="1887709"/>
            <a:ext cx="8509000" cy="3008847"/>
          </a:xfrm>
        </p:spPr>
        <p:txBody>
          <a:bodyPr>
            <a:normAutofit/>
          </a:bodyPr>
          <a:lstStyle/>
          <a:p>
            <a:r>
              <a:rPr lang="en-AU" sz="2800" dirty="0" smtClean="0"/>
              <a:t>Appointment </a:t>
            </a:r>
            <a:r>
              <a:rPr lang="en-AU" sz="2800" dirty="0"/>
              <a:t>in consultation with </a:t>
            </a:r>
            <a:r>
              <a:rPr lang="en-AU" sz="2800" dirty="0" smtClean="0"/>
              <a:t>anaesthesiologist. </a:t>
            </a:r>
          </a:p>
          <a:p>
            <a:endParaRPr lang="en-AU" sz="2800" dirty="0" smtClean="0"/>
          </a:p>
          <a:p>
            <a:r>
              <a:rPr lang="en-AU" sz="2800" dirty="0"/>
              <a:t>The </a:t>
            </a:r>
            <a:r>
              <a:rPr lang="en-AU" sz="2800" dirty="0" smtClean="0"/>
              <a:t>anaesthesiologist </a:t>
            </a:r>
            <a:r>
              <a:rPr lang="en-AU" sz="2800" dirty="0"/>
              <a:t>forget the </a:t>
            </a:r>
            <a:r>
              <a:rPr lang="en-AU" sz="2800" dirty="0" smtClean="0"/>
              <a:t>appointment</a:t>
            </a:r>
          </a:p>
          <a:p>
            <a:endParaRPr lang="en-AU" sz="2800" dirty="0" smtClean="0"/>
          </a:p>
          <a:p>
            <a:r>
              <a:rPr lang="en-AU" sz="2800" dirty="0"/>
              <a:t>Re-appointment after 3 </a:t>
            </a:r>
            <a:r>
              <a:rPr lang="en-AU" sz="2800" dirty="0" smtClean="0"/>
              <a:t>weeks</a:t>
            </a:r>
            <a:r>
              <a:rPr lang="is-IS" sz="2800" dirty="0" smtClean="0"/>
              <a:t>….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55626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Result</a:t>
            </a:r>
            <a:endParaRPr lang="en-AU" dirty="0"/>
          </a:p>
        </p:txBody>
      </p:sp>
      <p:sp>
        <p:nvSpPr>
          <p:cNvPr id="67586" name="Tijdelijke aanduiding voor inhoud 2"/>
          <p:cNvSpPr>
            <a:spLocks noGrp="1"/>
          </p:cNvSpPr>
          <p:nvPr>
            <p:ph idx="1"/>
          </p:nvPr>
        </p:nvSpPr>
        <p:spPr>
          <a:xfrm>
            <a:off x="310444" y="1732492"/>
            <a:ext cx="8706556" cy="2783064"/>
          </a:xfrm>
        </p:spPr>
        <p:txBody>
          <a:bodyPr>
            <a:normAutofit/>
          </a:bodyPr>
          <a:lstStyle/>
          <a:p>
            <a:r>
              <a:rPr lang="en-AU" sz="2400" dirty="0" smtClean="0">
                <a:latin typeface="Verdana" charset="0"/>
              </a:rPr>
              <a:t>Parents have long-term resistance to hospital</a:t>
            </a:r>
          </a:p>
          <a:p>
            <a:pPr marL="68580" indent="0">
              <a:buNone/>
            </a:pPr>
            <a:endParaRPr lang="en-AU" sz="2400" dirty="0" smtClean="0">
              <a:latin typeface="Verdana" charset="0"/>
            </a:endParaRPr>
          </a:p>
          <a:p>
            <a:r>
              <a:rPr lang="en-AU" sz="2400" dirty="0" smtClean="0">
                <a:latin typeface="Verdana" charset="0"/>
              </a:rPr>
              <a:t>Hospital liability was made, a very lengthy settlement</a:t>
            </a:r>
          </a:p>
          <a:p>
            <a:pPr marL="68580" indent="0">
              <a:buNone/>
            </a:pPr>
            <a:endParaRPr lang="en-AU" sz="2400" dirty="0" smtClean="0">
              <a:latin typeface="Verdana" charset="0"/>
            </a:endParaRPr>
          </a:p>
          <a:p>
            <a:r>
              <a:rPr lang="en-AU" sz="2400" dirty="0" smtClean="0">
                <a:latin typeface="Verdana" charset="0"/>
              </a:rPr>
              <a:t>The story came in the local newspaper</a:t>
            </a:r>
          </a:p>
        </p:txBody>
      </p:sp>
    </p:spTree>
    <p:extLst>
      <p:ext uri="{BB962C8B-B14F-4D97-AF65-F5344CB8AC3E}">
        <p14:creationId xmlns:p14="http://schemas.microsoft.com/office/powerpoint/2010/main" val="30848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Result</a:t>
            </a:r>
            <a:endParaRPr lang="en-AU" dirty="0"/>
          </a:p>
        </p:txBody>
      </p:sp>
      <p:sp>
        <p:nvSpPr>
          <p:cNvPr id="67586" name="Tijdelijke aanduiding voor inhoud 2"/>
          <p:cNvSpPr>
            <a:spLocks noGrp="1"/>
          </p:cNvSpPr>
          <p:nvPr>
            <p:ph idx="1"/>
          </p:nvPr>
        </p:nvSpPr>
        <p:spPr>
          <a:xfrm>
            <a:off x="700969" y="1767948"/>
            <a:ext cx="7378700" cy="2339975"/>
          </a:xfrm>
        </p:spPr>
        <p:txBody>
          <a:bodyPr>
            <a:normAutofit/>
          </a:bodyPr>
          <a:lstStyle/>
          <a:p>
            <a:endParaRPr lang="en-AU" sz="2400" dirty="0" smtClean="0">
              <a:latin typeface="Verdana" charset="0"/>
            </a:endParaRPr>
          </a:p>
          <a:p>
            <a:r>
              <a:rPr lang="en-AU" sz="2400" dirty="0" smtClean="0">
                <a:latin typeface="Verdana" charset="0"/>
              </a:rPr>
              <a:t>Lifelong </a:t>
            </a:r>
            <a:r>
              <a:rPr lang="en-AU" sz="2400" dirty="0">
                <a:latin typeface="Verdana" charset="0"/>
              </a:rPr>
              <a:t>physical and emotional trauma for parents and </a:t>
            </a:r>
            <a:r>
              <a:rPr lang="en-AU" sz="2400" dirty="0" smtClean="0">
                <a:latin typeface="Verdana" charset="0"/>
              </a:rPr>
              <a:t>child</a:t>
            </a:r>
          </a:p>
          <a:p>
            <a:pPr marL="68580" indent="0">
              <a:buNone/>
            </a:pPr>
            <a:endParaRPr lang="en-AU" sz="2400" dirty="0">
              <a:latin typeface="Verdana" charset="0"/>
            </a:endParaRPr>
          </a:p>
          <a:p>
            <a:r>
              <a:rPr lang="en-AU" sz="2400" dirty="0">
                <a:latin typeface="Verdana" charset="0"/>
              </a:rPr>
              <a:t>Negative image for physicians and hospital</a:t>
            </a:r>
          </a:p>
        </p:txBody>
      </p:sp>
    </p:spTree>
    <p:extLst>
      <p:ext uri="{BB962C8B-B14F-4D97-AF65-F5344CB8AC3E}">
        <p14:creationId xmlns:p14="http://schemas.microsoft.com/office/powerpoint/2010/main" val="21858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24" y="141117"/>
            <a:ext cx="5475114" cy="547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met pijl 8"/>
          <p:cNvCxnSpPr/>
          <p:nvPr/>
        </p:nvCxnSpPr>
        <p:spPr>
          <a:xfrm>
            <a:off x="3989564" y="1747838"/>
            <a:ext cx="1046163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3976688" y="2841625"/>
            <a:ext cx="104616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3995738" y="3921125"/>
            <a:ext cx="104616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3983038" y="5029200"/>
            <a:ext cx="1046162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0" name="Tekstvak 12"/>
          <p:cNvSpPr txBox="1">
            <a:spLocks noChangeArrowheads="1"/>
          </p:cNvSpPr>
          <p:nvPr/>
        </p:nvSpPr>
        <p:spPr bwMode="auto">
          <a:xfrm>
            <a:off x="5110163" y="1479550"/>
            <a:ext cx="36004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/>
              <a:t>Restore trust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Inform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Explain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Think of something that goes far beyond the expectations of people</a:t>
            </a:r>
            <a:endParaRPr lang="en-AU" dirty="0"/>
          </a:p>
        </p:txBody>
      </p:sp>
      <p:pic>
        <p:nvPicPr>
          <p:cNvPr id="8" name="Picture 2" descr="http://4.bp.blogspot.com/_Wcb1zj0xtgA/S_KLlLwnYiI/AAAAAAAAAeI/2MueUM2YlAY/s1600/Boek+if+disney+ran+your+hosp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2" y="830869"/>
            <a:ext cx="3412246" cy="510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HoW?</a:t>
            </a:r>
            <a:endParaRPr lang="en-AU"/>
          </a:p>
        </p:txBody>
      </p:sp>
      <p:sp>
        <p:nvSpPr>
          <p:cNvPr id="73730" name="Tijdelijke aanduiding voor inhoud 2"/>
          <p:cNvSpPr>
            <a:spLocks noGrp="1"/>
          </p:cNvSpPr>
          <p:nvPr>
            <p:ph idx="1"/>
          </p:nvPr>
        </p:nvSpPr>
        <p:spPr>
          <a:xfrm>
            <a:off x="347133" y="1332092"/>
            <a:ext cx="7258755" cy="2703688"/>
          </a:xfrm>
        </p:spPr>
        <p:txBody>
          <a:bodyPr>
            <a:normAutofit/>
          </a:bodyPr>
          <a:lstStyle/>
          <a:p>
            <a:r>
              <a:rPr lang="en-AU" sz="2800" dirty="0" smtClean="0">
                <a:latin typeface="+mj-lt"/>
              </a:rPr>
              <a:t>Visit the patient or related family at their home!</a:t>
            </a:r>
          </a:p>
          <a:p>
            <a:endParaRPr lang="en-AU" sz="2800" dirty="0" smtClean="0">
              <a:latin typeface="+mj-lt"/>
            </a:endParaRPr>
          </a:p>
          <a:p>
            <a:r>
              <a:rPr lang="en-AU" sz="2800" dirty="0" smtClean="0">
                <a:latin typeface="+mj-lt"/>
              </a:rPr>
              <a:t>Ask how they have experienced the incident.</a:t>
            </a:r>
          </a:p>
          <a:p>
            <a:endParaRPr lang="en-AU" sz="2800" dirty="0" smtClean="0">
              <a:latin typeface="+mj-lt"/>
            </a:endParaRPr>
          </a:p>
          <a:p>
            <a:r>
              <a:rPr lang="en-AU" sz="2800" dirty="0" smtClean="0">
                <a:latin typeface="+mj-lt"/>
              </a:rPr>
              <a:t>Explain how you analyse their incident</a:t>
            </a:r>
          </a:p>
          <a:p>
            <a:endParaRPr lang="en-AU" dirty="0">
              <a:latin typeface="+mj-lt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1665"/>
            <a:ext cx="5338400" cy="284449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092" y="4021664"/>
            <a:ext cx="4270907" cy="28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HoW?</a:t>
            </a:r>
            <a:endParaRPr lang="en-AU"/>
          </a:p>
        </p:txBody>
      </p:sp>
      <p:sp>
        <p:nvSpPr>
          <p:cNvPr id="73730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AU" sz="2800" dirty="0" smtClean="0"/>
              <a:t>Ask if they have any questions and answer those questions in the analysis.</a:t>
            </a:r>
          </a:p>
          <a:p>
            <a:endParaRPr lang="en-AU" sz="2800" dirty="0" smtClean="0"/>
          </a:p>
          <a:p>
            <a:r>
              <a:rPr lang="en-AU" sz="2800" dirty="0"/>
              <a:t>E</a:t>
            </a:r>
            <a:r>
              <a:rPr lang="en-AU" sz="2800" dirty="0" smtClean="0"/>
              <a:t>xplain the outcome of the final report (note medical terminology)</a:t>
            </a:r>
          </a:p>
          <a:p>
            <a:endParaRPr lang="en-AU" sz="2800" dirty="0" smtClean="0"/>
          </a:p>
          <a:p>
            <a:r>
              <a:rPr lang="en-AU" sz="2800" dirty="0" smtClean="0"/>
              <a:t>Explain what the hospital (or doctors) do different next occasion.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1129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nummer 2"/>
          <p:cNvSpPr>
            <a:spLocks noGrp="1"/>
          </p:cNvSpPr>
          <p:nvPr>
            <p:ph type="sldNum" sz="quarter" idx="11"/>
          </p:nvPr>
        </p:nvSpPr>
        <p:spPr>
          <a:xfrm>
            <a:off x="61913" y="6430963"/>
            <a:ext cx="477837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9F94B2B-074A-4692-9923-5AFB39AD6530}" type="slidenum">
              <a:rPr lang="en-US">
                <a:solidFill>
                  <a:schemeClr val="bg1"/>
                </a:solidFill>
              </a:rPr>
              <a:pPr eaLnBrk="1" hangingPunct="1"/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4339" name="AutoShape 2" descr="data:image/jpeg;base64,/9j/4AAQSkZJRgABAQAAAQABAAD/2wCEAAkGBhQSEBQUEhQUFBQUFBQUFBQUFBUUFBQUFBQVFBQUFBQXHCYeFxkjGRQUHy8gIycpLCwsFx4xNTAqNSYrLCkBCQoKDgwOGA8PFykkHBwsKSksLCwsKSkpLCkpKSkpKSwpLCwsLCkpKSwtKSksKSkpLCwpLCkpLiwpKSwpKSkpLP/AABEIAOEA4QMBIgACEQEDEQH/xAAcAAABBQEBAQAAAAAAAAAAAAADAAECBAUGBwj/xAA9EAACAQIDBAgDBgQGAwAAAAAAAQIDEQQhMQUSQVEGEyIyYXGBkaGx0QdCUsHh8BQWI2IzcqKy0vEVQ4L/xAAZAQADAQEBAAAAAAAAAAAAAAAAAQMCBAX/xAAlEQACAgEEAQUBAQEAAAAAAAAAAQIRAxIhMUFRBBMiYXFSQhT/2gAMAwEAAhEDEQA/APGaavJHU4KFonO4Gg3NZHXYal2UQm6OnGgMqjBuoy1OmgUqYkxtAlVCxqkHTGUTQizCoXMPXaM2KLFNiY0dDhdpPiy28TdHOUpmjhqhJo2g9aZPD4rOxKNK5bobElK9k7felol4X4+huPyMvYDVtLIuYXZbn2nwWT8W7u3u0VqlFQa3bvPV5LXhmX8Kqklm8viWjGjDdkZbNtdp3drLP0yXLxIU4zWqVlrbP3Cyw7Xel6c1+7Ap207T8skU9tMw5NBIbRt3o29V8g8MZCWjXloZGJq2yaay4PeXqUXVkneLUlxXH2ZieBdDjlfZ1BGZk4Dad1lonZx4ryv8jUlUTV0cri4nQpJgb5jyYkhpMwaGiSZFDiNEkyVxoxHsFgOgsKjQKIWxSM2icoJhv4kQHdEU90n7KPMaezlFXCqqFrT7JUkxT3ZqGyCSqEbgJTI9aCQNossVyr1o6mOhWW41EGVRFBMkmFCsvqqWKGKMuNzf6ObGlXlmmoJpylp6LmPSGo6Lo7g+s7claK05yf8Ab9eBq7Qx17Qgk7ZWXcj/AMn5lypBU6aissrJa2S4eITYuyU3vy+J1whpVdkNWt30VNm7Bcnebu/Hur0NOWzlGNkjRckskV51DTgiqfgwMVQs72M2ttCN7SjL/Mnn68zpcTTTRzO1dl3vr4fEnq0g4ailjLrO+9F6N5/9GROr+HXlb5F7elTVpLeT1X08SliaKd5ReXP/AJIHMx7dEaU7yuuzL4Ncn9TWweNvz8Y8Yv6GPTneyl2Xwnr6P8UfiXFTe9nk+d8pLh/2RlTNrY3kDqAMFi79l95FmojlkqOhOyMScSCZOmjJoJBE2hrDpCAGFgQkh4sdgEsIjvCHYHnGIVkVnIs7VfaSKhYgRYtwViSkMVA+qF1YXrCSmh2FAlEJFCciLqABYpanpnRrDdXTUcuz3nwc/wB39jzLZsr1YLnJfM9Rwa3aaV80rvld5v8Afh4lMa+RPI9iy6m/O+tv38TUp17JJZGRhpctF8XzZfpvwLSluPFHYuyqeIOTIKY+9fwFqKpAJyzK9aF8+Qeu7A0yUpFUjJx+AUrnLY3BTpybjpo0zt60DOxmHujnlJllBPZnN4SMJ3tk+Mb2V+fgyysO45N+Tfjz+o9fZm69+CzXxXIetVdk07Pk9H9GOM7IZMTj+FStW3ZXdk1ne6NbCYnfgn7mHiKilffVn6W8s/34k9jYu03Hhb2t4CluYjsdAohYIFCQaJMpYSKCWBRYWAgYGaGQWaIqIhojYQXqxAM8qxNWUpXaA73M6GnST1QZ7HjI9T/nT4Zwe81yjm0xmbGK6OtZxMivRlB9pEZYZRNRyxY1x0wammMydFbDWG3CCbCRDcNi7sOjevT49r5Z3+B3VPHdl31fDkrJv4OPuUdiYSnThGCp71acFOVW2cHJXilfRJNaFd0p91prP3bzl6XSXobhJCnjaqzqdlycs87fM2IwM/ZtPdhFeCNCnn+9R3bN1SoZCs+HzCpCcfH3GaTKlVgYyC4hftFdEJvc6ILYLPTIBVpXQTgRlIw0bRWlhr5GdjdktZxzNmNcm9CZp77M5FbLz7WXh+/1Cfwu5FvkpPPSyV7nQVKRUhC9n4yXwsOO5z5UlwYWzdqqWX79DepSTR5hUxTo1pJaRk1byZ1mxdvqSSbLyh2csZ9HTMNTZVhVTQanIhVFuQm7dm3s3YW9Zsy8DG80d7s2naJGTd0Ny0xsy/5aQjorDGvbfk5/fkfPySD0yj1jD06g1kkuGdjxxfRc68q4ilGeqIuY1KN2UWfJ5JvDDwZtbYEb3QP/AMRY2sRTstSojLnI3HHFrgpx2JfQaexJG3hSVeQ1NmJQV8G3smh/XnyjaN/CMUizHBJ1cu0m731ssnbzuUlWdOnUmvvSg/RxTL+woytKUst9qSXJWt8S0HRXMtW/4a/VWWXAo4jGOOS9X+RYdZ+Nvf2M7G7WjTyUHOT0iuPvoUbRzpOwMukm53tOXENR6W0Zauz8VYwsZtKvFb7w8FF8N5zytq7WsDwdbrKXXVKNJRjLdl1cu1DPJyi0svJsy5M2krpnW0sXGecXk/EI6VzAw24murfeNuNVpWfEi/J0LwFUBnQvxB1sRuv0uV/5hpJ2k2rBqsfBdeFIShYVLa9Ka7M1+ZKVWMsk1fl+ZhhZXxCy/f75GdiJbmG3+MW352Ty+Bex9XdUfGa9r5/BGXtSspU3DJpXvyvbO/uagRzPg8tx2I36kpc22uebuRw2KcHdEatKzdgbR30eZZ2uxekO9ZNnVYeumsjyKlUcXdHT7E6RWspMhPH4LwydM9O2LC80d/hF2UcF0Sqqdmj0CjGyRwtfMrmfxQQQhHUcZ89JIkog1NId1jkaPYJpXHjTBwrBY1QRlilTYLcDdaBr4yEM5NRXix1Zu6RYpZAsVi4wV5tRXNuxjY/pfFK1JXf4nkvRcTjtq7SnVlecm/kvJcDqhgbVy2OKeeKfx3PctjbmIw6ku1TlTs2uLjll7M05NbztkrJLlocX9jm0d7C1KbedOpdL+2pHL/VGR2dWOb8/yNtUUUtSTJwiNOi2s15aINh6V2aEaStkjUFYzncTNwVnGdvK/wAjHxbTVowbvzi18zrMXBcTLniae+ldfqZlG+y0dlwUtk7MSs2t1pPLln9Tdrpdm64AOptJS4NCxVXQJKohFXIBtPHKMbqLbzeWbsvPizkMdtSpu77pRtaT3ZJt3Vt1OV7JPPPO3I6Wst+Uo2skr73Ft528kBoYTddnmvj5+JzKuy0obbFTC7OpzUZP+lOVrbst6MpON3FPjJcsnl6mwsBupZ6NZkK2BpuPdT5OyT9+YfCVZbtp52yTf14ikyag0VNrVLqNs7uyXnkvz9zC6QYnqKDV051JON/LObXlkjo8TWW5U3VeSiox8JTks/M866TY7rKtk7wprch4pay9ZXfsawfOddIz6mKx4tT5eyMioV5xCykDlI9NnjIDIUZimxkjDNHf/Z/0t6qahN5cGe6bN2hGrBNO+R8rYTU9G6FdNZUZKNR3jzOPJCnqRdPUqZ7gI5n+daP4kOY936F7MjxhxZGMGHlNRV5NJc3kZeK6RU4d3tP2XuYjjcuEd0sijyzTjSB4nE06avOSXhx9jlcX0hqS+9urlHL46mVOpd5tnRH0n9M5p+q/lHQY/pLJ5UuyvxPOX6GDXrSk7ybb8XcE2Js7IQjDhHJOcp8saLKeIeYedSxVbuwkzKO2+yfa6pYyVOTsq0N1f54veivVbx7Dvq78z50wsLNNZNZp6NNcUe2bCxEnhqTm3KTpwbb1bcU7shlVKzswS1fHwb0cTZkqm03Fa5GXh25Nt8Mvn+hmY7EylJxV0lq1q78Ecrm+juikuR9t7ffch2pvguHnyF0e2RN71Sq7y+6uC9CWD2alnaxpOk0rxdnqXhDtillXCNKNN7mfBFLEK49HafZs+OT/ADCKKabutNPHwHkkmtjeJdlWpjacLxbvJLO2dr6XDwp3SfBlPE7PioVLd6S4c7JXB9Hcf9yescn9TlumdKRsU6GXj8PUhWWRrSoJRv4GdKtGLUpNKMLzk3olFXbZiZM5/pPiI4ai0v8AEqNrxvazfgop+7R53UVwXSXpjPE4udWP+Hfdpxf4Fo7cG9fUHhtownr2Xyenudvp4LHH9PL9Vm92X0tiFanYruRpzp3KNfD2Oo4yu2SgyFidJZmWBoYaBpUIlLCo0qKIsqgu++bEOIyaOSxWOlN3k2/MqSmJyISkdnBzcjSZG4mxmzNjHuRYrjMVgCqgqYWogcDIy9RPYuj1bew9F86UP9tvyPHKLPS+hG0d7CJaujNwf+WXai/i0ZzK4l/TOpM7GMN1ZIy8bhXNuMHZvR2vZ2L0MR8RYSl23J+ByKNtHoKVIweieLr1OthPtVaM3GUO692ytJX11Z0U67SSnFxurq6tk+QOWDlGr11Pvd2aVryjzz4pG5htrQndVElvRcUr3cUn95O1m8nlfR56Xu7X4Tba3as56VO+ln8w2Ew02nfTy0Oo/l7D1JrdaikndRdm9La+tzOxWAhS/wDfuLdlN7zVlG9oX0OeWxaOWDVIzP4a2pnYijuVFUXgp+Tdk/R/Myn0kxGIxE4YRJ0YO3Xzg7Stq1G+Svpz8C9s/rKsqilbNpZZLK17et/YnMvG1udQ8Q91HEfahttUcL1K79fLLhTjJSnfze6vVnZuNkvD8jxf7StrqtjpRi7xoxVPwcrtz+Lt/wDIsS1T/CXqZ6cb+zmYsImCgFijvPHLNDFyjo/TgXqe00+8vVfQy0SijSbQNGlOKeccxYeGZTpya0NLATUnbR/M1qszRo4emXaaB0YFqMCTKIYRPdEZGcBcixKVxM6znI3ERbJJmDQwkSI2ACE0CSDyQKSyEAekzpug+0+rxO4+7WjuO+m8s4fmvU5WlIsQm0007NNNPk1mmae6oIS0yTPZaFS0t32d+Br0Y5czj9k7U6+hCppJZS8JLKX19Tp9k7Q3lZ6rU5Fyem/KDzm07q65WA4nERm80n48S9LdZTrULO6zNNtIrB0yFGmmrb8o3d+9L3J1tg03HtSc9O8272Vle7JUqXoXoxVllc52/KOjU+irRwkYU2oRUVbJJWB7FobkLvVt39TRVNcf0Ob6UdLqWDg7dqq12Kaf+qfJfPgSdy2RmU0t2B6ddL44Si4wd69RNQWXZWnWS8uHN+p4o227vNt3u9XcPtHHzr1ZVKsnKcndt/JckuCIQgdmPHoX2eVmzPI/pEqcQjyJaIDKZQiTuFiBpoPBAASISINE4gM6TY+OVW0Jd/g/xfqau5Y4unNpprJp3TOr2JtN4iM1Lvw4r7y0vbmJjQW4h+rEIZ51LJkrikiEHwOkgPJEUyTImWMmmOQTJJgBGo8iMo5LyJzjdCef5iADF2LEZAHElcaYG90b211FTdk/6dSyf9suEvyPRcEt59l58HzR5Cs0dh0J6UKEo0qzsu7GT4coyfLkyGWH+kdeDJ/iR3sNoNZSVvHh7lyhi7/u4CbV/P8AMNTwsH923k2vkzleQ9CMSxSqpvNllYiK4mfKnBaL/U/qc70v6Sxw9JxhJdbNNQSzcE+9N8stPGxNTcnSKSWmOqT2Ri9MPtIqOrOjhnuRi3GVTWUmsnucIpaX18jiMRUck22227tt3bfNt6sr0ld3DtZHdGKjweNPI5u2U4xzDxViMUEkjZMhVmBROvzI00AFinEKhqcRVHYAJpk4gqbDQAYRM6T7OYb2InfjSm/jE5XET+7xfy4nY/Z/TtKtLlTS95foJ8DOj/hIiKv8SIzQHlVyFRcSQmdDJDJkWKHIkxDIoe5EW8IAiY4HfJKoMCUkRROMPcTgICMch6mWaEiSXAYGrs3pRWpJJTbitIyzXpyNep9otZqyil46nHaZE4sjLFCXReHqJx2TOjxHTCvJNKbV+SMDE1W7ttuUnm27v3EpAZZz8gjjjHhBkzSycsNSWRNigiVjZIFKI8yTRGtNLX2EBBxumKjTIRu3mWoRsMCRXqSCVZldZsEBapIPHJAqMSOKne0F5vy5CAfD9qTl7eR3PQjKGIf9sF/uZx1CFkdN0exDhRq24tfBP6ikaiXusHMn+JYhDo43eHuNYi0XIinzJkLjUnwEMeSIsJIGxAQYelHK/MBILReQAFTJIgiYAM4iSJDoYAqq0YohJrJg4CAleyBYZXz5ksVK0bcyeGhkIA6QhyMmAyLZXnT7V+fwDsYAHpwCSY0AVWYmMHUkPRiDLdCA+BE6lTcjfjwXNkcLT4vV5sDfflfgtPqXoKxkYWJtbFq/0qseKafuv0MRSLux27VHzsjMuDceSxYYhcRmyuk5jfFcayGdM6DkE0QTzE20RnLQQywyDJJjSQMAbQ1N2ZNog0AFkdEKcromgAdDjIcAHYKjoFB4fQQwNd3klyLdJZFOlnJsuxQ+hEhhNkWIBmMO2SjEYDSdkU6kyxXmVVmZW7Gw1GAbETyUVx18iWHhkQhG7bYMEGowsg6BKaRJTEMLKWWRu7NwdsK585P2WX1MBfE6fASvhMn3ZSTXnmic+CuPkzRBN0YwWOVaEJMR2M4RmgFSFsw4Os8jIydNkmCpMMwAgxmiQ1hARpys/MsFaaD05XQwJiGHABwMZWg34BSs32Lc2hDCYaORaA0kFGITItibIsAHWYRuyGhEhXkZbGitWkPRgQepbw8BoB8RU3Y+YCFXkNiu1O3BZB6NNIQE6dNvUM5KPi+CB1K2758ESoU+Lzb/AHkABqMOL14lnA41wq7t8pqz81oBuU687VoeFvmYas3F07Om3REd8Ry6md2lHHy1JMQj0DzRmBr8BxCAVIMOIAIiHEAEJEqGnqIQAFQmIQAOtCstF5jCEMtwJMQhiIsZCEMAyK1cQifZoAtS/Q0EI0+DKKD7z838y9T0EIOhgo9/0L9MQhPgES4lKt/jx9BxGTR0QhCOQ7z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/>
          </a:p>
        </p:txBody>
      </p:sp>
      <p:pic>
        <p:nvPicPr>
          <p:cNvPr id="14340" name="Picture 4" descr="http://harrietmessing.files.wordpress.com/2011/03/fred-lee-e1299078791679-150x14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21" y="1408869"/>
            <a:ext cx="3789362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jpeg;base64,/9j/4AAQSkZJRgABAQAAAQABAAD/2wCEAAkGBxQSEhUUEhQUFRQUFBYXFBgWFRcXFBcUFxgXFxgVFRUYHCggGBolGxcXITEhJSkrLi4vGB8zODMsNygtLisBCgoKDg0OGxAQGywkICQsLCwsLCwsLCwsLCwsLCwsLCwsLCwsLCwsLCwsLCwsLCwsLCwsLCwsLCwsLCwsLCwsLP/AABEIAPQAoAMBEQACEQEDEQH/xAAbAAABBQEBAAAAAAAAAAAAAAACAAEDBAUGB//EAEoQAAIBAgQEAgYFBgsHBQAAAAECEQADBBIhMQVBUWETIgYUMnGBkSNCUqGxYnJzwdHwBxUkM1N0gpKys+ElNDVDosTxRFRjdcL/xAAaAQADAQEBAQAAAAAAAAAAAAAAAQIDBAUG/8QAOREAAgIBAwMBBQYFAwQDAAAAAAECEQMSITEEQVETIjJhcaEFFIGRsdEzQsHh8CM0giRScvEVQ2L/2gAMAwEAAhEDEQA/AOFxVrNcuGQIMme//mvZWxmuCviLJQxuBGsEDzCR+/atE7EyLNTJsMNVhZIrU6CyRTQAamgLDBpBYU0CHmgBqABIoAAg0wAcGmBEwNMACKBWDSGNNSwHqRiBoGbi3CrOi5GLshKsB7KpuCRv5p+Fc9Wykx8Vj1co4uQpMXFImSMs5RHsxtoI161UVsEmYl95YmZkkyBA+A5VqiGCKtCJFqgJFoAkWkAYoGHSEPQAxoAagBjTAjamBG1AmRE0xAmgYJqGMVIBUhos8U9ueqWz/wBArECsEO8b1ogFVCHFUgZt+inBlxl7wmuG35GcMFDDyCSIkcqy6jK8UNSV7lRVlPD4K46C4lu54Z2bKY9xYaT2qvVitpNJhp8D3LDLGZSJ2ntvVKalw7FVFhcDc8MXcp8MnKHJAXNvlkneOVS8sE6b3HTGtYdm0UZj0Uqzf3QZNL1YeQ0sjI+7fsa0JoIISCeQ3JIAB6SedTKcY8sdMe9hmUKzDyvOQyCrZYzQQY0kfOiM4y2iwquSA1YiNqYEbUxFjB8MuXluNbAK2lzXDmUFU+0QTJHurKeaEGlJ8jSsoGtGIPDWGuOqIJZ2VVG0sxgCfeazk0lbGh8XhzbdkYqWUkNlIYBhoRI0qITU1aG1RFVtgi5xYa2z1s2z90fqrIERrdAgyRpEDl3q0MA2e+oEkRVioipiZ138GX+/D9De/wAFcvXfwvxRcOSthcK1zhFoKjPGOJIVS0fyddSAD+5pSaXUK/8AtBe6Zd3BNajPbKZgSoZcpIBgkA8p/CumMoSfssVM2nH+y0/r7f5Fc7/3P/Er+UxSv7/srpqyDuuG2VxaYK/cUM64pcNiJE+IjAFGbqwGk968+beKU4J7NWjRUzGtcNGLsoLJU4iybwazorOrOWz2R9YgAKV3hVq4ZPTkpT4aVPwTVrYzuDW/5TZV1n6VVZWGmrAMCp22rpzVocl45FHknx2ES/bOKwwhYDX7I1Nhm5r9q0dYPLY1niySi9GTns/P9waXYpcP9jEaAxh3ZSQDDArDCdjqa0zfy/NBHuW/S1smIyoAq+FZMBFiWtqSdtySay6aOuNtvlhJ0UPR3ivqt9bhGa3BS8n27TaOvvjUe6ts+L1Melc9vmSnTI/SPhXqt9rYOZNGtP8AbtNqjTz0/A0YcvqQ1d+/zBqmScLf1e2cTtcJNvC9c8fSXh2RSBP2nHSss1yl6a/Ea2VmMigAAbAQK2W2wh6TGi9xca2v0Fv9dZv+oFEVSBlzD3TEAjMeo1juT760HexBfYEyNevv7VSEzqv4Lv8Af1/RXf8ADXL1/wDB/ErHyUbSzwe1P/v/APtqK/6lX/2/1D+VGTbWNq6kkuCTorg/2Wn/ANg3+RXK/wDc/wDEr+UxJrqJOz4DeNg4LDH+cu463furzt2wAttWHJmJzQdgO9edn/1ZSkuEmjRbUjkb6FXO4OdipGh9owVIrsxVLGl8DPhnU4PiHrIwz3oOIXG2rS3Ih7tsqWYPHtFCE835Y61yTh6TcY+609vBa3pnKcHxtywUuWzDBQNpUgjVWH1lPMV2yxxyQ0yIujfu4W09jEYjDwi+AwvWSdbLsVgpOrWjrHTY1yuclKOOfNqn5RWz3K3pjinXErldly2MNlgxH0S0+lxRlB2u7FJuzmGWPlXeiGdRgMP/ABhhBazKt/BnysxhThHPnJn+jIn3GK4Zy9DI5dpfqv3LS1KvBgcXxwvOPDBFm2ot2FO4tiYZh9piSx7mOVaYYNK3yyW7ZSrQBUhmjxxY8Hvh7f66zf8AUDNFUgHqxD1SAvcK4ndwz+JZbI8EZoBMHeJHOpy4Y5I6ZDTa4CGPueF4OYeFnz5AqgZ4jMNJBjT3Ulgipa+49REK1EXU4jdFvwg/0ebNkyqRmiM2omY0rGWCLlq7jsa3iXGqtlPVQoPzAkUeku7Y9TFhrzW3DoxVw2YNu2ffNJmT3NW4RcdPYm3dh3cbcYBWclQWIBCmCxJMacySahYYLgepgW8Q6srhmDp7Dc15+XkNelP0oU9uRamVya0SSVCBzETBIkQYOhHQ9R2ocU1TC2S3+JXmMtcYmAJMEwNANRsBWa6bGuF9R6mUr91mJZiSTua1jBRWxL3JkxeS26J7V0BbjHSLYM+Gg/KPtE8lAG5rCUJTluqSKvYp1qyRVIxUhmrx8SMOeuGT7iwrPz8wM+1b3kExHariMa+uvSdY6VYmavGFSyMOy2kIfDW7jg5oZiWzeaZWY5ERXPhc8jktVU6HKl2I/SLBJZxNy3bJKKVjMZZcyq2RiNysx8K16fK8kLYpKnQ3BuGtiHKKQDlJE/WaJVB+U0GKrLlWNJsajZJwIK1+0GUMjOuZTMMvMdtOdGZv05NPegjyXMfgUa2MThpNhyMymC9h218O5H1fstsY61niyu9E/e/VDaXKILIHgXTlGYXLIDR5gGF0sAe+RflVTb1xp+Q7MrVqQI0DGoEAaYAmmBE1MCJ6BAVDAakMVSAqQzb4mBkwskgnDxt0dqiPLRS2Zj3TsOnPrVCYBM1SJOm4jj/BbAv4du4EwlklXUEMJeRO47HlpXJjxa3kSdbmjlVFHjnDVSL1lmuYe6SUdtXVt2t3m/pBPPffrXR089tEtmuUSwG+iNsLcyXEIuN5WlbuhWdPqrH95qi1Obem1wiqrY3r2HU4zD37Q+jxRzqADC3RIuoOkOZA6MKyjP8A0ZQlzH9Ow+6Zh8D4i9jKyQQUCujCUuJGquOY/CurJiWSKT/PwZxdI1+IYS0MM92w82rl6yMjGblpwt8m2/UaiG5juK54zk8kYz5V/J/ItrZ0LgmDS/Zv2wg9YVBcstLSyqZuJlmC2XUGOtVnnLHKMr9nuJU0YpNdZJewKolq5duIHkeHYVs3mvHUsApBIRdTy8yjnXPllK1CL37/ACGijft5GKufMPaAA8p5q2wB7cquOS/dV/HsFImThxe21y0Q4tibixFxF+3l5rPMTE60LLUtMlT+gmu5Nx6wi2cGyIqm7ZuNcInzMtzIDqdNBsKnDKTyTTdpcDlVIxG2rpRB1PGeB23vKlsLaC8PTEtlUnM2TM/Pc8uQrzoZ5Ri3LfejRxV0YWH4Z4tm7dtNJsBWuIwhvDJy51IkEAxI71v6tSUZKr4Jq1ZnVqIekNGpxW4Rbw4/+HTt5226VHkd7mSaaExxVIRNiMUz5c7FsqhUnko2UdtaUYRhbXcd2PavsoIViA0ZgDoY2kbGO9XLHGT3Em0IuWJZiSSSWJ3JOpJNVGKiqQ7LNnFXAFAdwFJZQGICsd2EbE9RUSxQk7aHbBWr4EH+/wC/786Vd2BZwGNexcS7bMPbYMvSRyPY7fGpnBTi4sE6NXjnCgb6erj6LFDxLMmAoPtqx5BDM9BFYYMtQevmOz/z4lOJL6P3Uv46ytv+btK64bMIzOFZluEH6z3AGjso5VlNSjhlN8v9Br3qOVtyAAZmNZ3nnM6zM13RpJUZ88m96D3SMdYG4dyjjkbbKQ4PbLJ+FY9Ul6T+BUeSL0hA9V4eVkr4F4KesXvxgj51n0zbyTvnYJ8I5967kZnoF4/yzWY/iYTG/wDMmvH/APqf/n+5t/N+BzfD7P8AI77YZizkBcUhADrh5zB7YG6lgAx+qANNZrom28sVPbx8yVxsYFdJIqQGhxU+TD/ov/2amuR9yb0b9H7mNa4Ee3bWyge7cutlRFJIH4HsIrnzdR6VKrsqMbNK96LW7QRnvOyXHCJcFvwLTaiWVrgZygBBNwIVHWuSXXz7UjWODVwmzu8H/B+LSMqWMFcDoQTdN65dMjQrdJhevlQDauWWac3cmwpVscBjfQLiNiAcO14AAZ7BFwH3row+Veri6/HVSZm4b7GDlILKwKsrFWB3DKYIPuNduPIsitENUSrVgiRaQBCgBUAa78Ua3hPV9CzuzAx57VlgA6z9U3SBpyCn7Vccsccma+3cvhGOlwqQykhlMggwQRqCDXW0mqZn3LfEeILfYvcTLdPttbjK5+01s+y3UgwegrKEJ41pjuim0yraxhthhb8pZSrOfbynQqkaLI0J1PSNZcscsnv8BaXBYw3F4s+r3U8SyGzW4bJctOdC1toIg81Ig9qJ4nq1wdP6MSe1MzbpT6oY/nQPnl3+6qvJ8ELY3L/pOrXvF8Ej+R+q5c42yZPEnLpprH31yfdpKGm+9lOSuzF4Zj7mHuLctNldecAgg6FWU6FSNxXROEZxqRKGx15HYslsWgdSisWQHnknUL2JMbTRHUlTdjK4piL2OUsLCqCzG2AqqCWJLNACjUmonJRTbew6t7Hpvob6CW8JbbE8QZQ2UM1tm+htKhzA3eTsDrrIHKTrXj9RmeWSpcG0Y6TD/hA9MBiDb8LDQiz4d6+jgupjMLdswChhZzyNvLW2HoVk99/gVHqJ470OrMC76bcQb/1dwfmhFHwAXauxdDh+JjrZsYj0/wCKeAQ4RUuDKl/wWR++Rs2QtHMLpWX3HHrrV+Hcep0cWgj99a9OMUlSIZOKbAltIWMAEk8gJNS3XI0WEwTkMVQkKJbL5so6tlmB76hZYPa0OmQ1oIKxhy7BUWWYwANyTyHU1Lair7ByLF4ZrbFLilXX2lPtL2YcvdRGSkriJqisasAGpiIzQAV/DumXOpXMoZZESrbMOxqFKMuNxU0ScPwFy+4t2ULuZhQRmMbxJE1E5RirlsC3ZXu2ypKmJUkGCDBGhEjSkmnuhgVQD1LA1Wx72Hw16ycty2gZTuJlgQw5ggkEdDWWbEskXFji6Zp+mXptd4gttMvhWlEvbViwe51YkAlRyHck9ufB0qhLU2VKVoD0tb+T8M/qb/5ladOv9WfzCfCObFdiIOp4vZZuH8MRQWZrmMCKBqWL2gAB11++uTG0uonL4Itr2YmNjrS2nNtSLjISrvrkzjRltge0AQRmMg8tNTvCU8m/C+otkTcOvWswGITyHd7fluJ+UB7LjsR7jROORK4O34YJpnRWPRlh6zhlZWvlLL4eDAv2JZnFsnmRk07EVzTzqahNr2bafwKSpHNZGtkjzI0FWGqtB0KkfqrscYzXkk1OI2VXC4R0RQ91sSLjRmLeE1oJoxIGjnYVgnKWaUb22KuknRaw+GtlMHiEGRjjFs3FBOUspRxcQEkiVOomAaTlK5Y5b7X+o64ZB6Xvlx2LACmb7asuY8thMfGl0sLwxd0KT3I8LbU4LEXSls3Ld/DojZBor583l2M5Rqac9ayxhqe6f+cB2ujFu3iRBCDbVUVT8xXTGDTu2yGyXhOCW7ci4SLSA3LxG4tLqwH5R9kd2ozZNEbXPCBK2dHxO6eJYD1jKoxGCbLdRBp6rcJNvKOiRlnsa5MUXgy6HxL9SnurKX8Gf/E8N+e3+BqvrP4L/AmHJy55+8/ia1h7qE+RqAFQBd4j7Nr9EPxNJh3KQoQHX+kPELtrC8NFt2UHCuSBG/iR0rlxY4zyzvyaSk0kYI43iP6Z/n/pXQunx+PqydUjuuD4uTwR77TN7GDMx+sTbVDPviuKcKlljHwjRPizz/EYRrLtauAh7bFGB3kGD+3416eKScE0ZCStBHS+k18hMAJIuJg1LQSGWXY29dwcv41wdOk55PFmkuxocHx6cRZcNjADeby2MSoi4GjRLvK4D13pTxy6f28b27r9gW+zMviX+5YH8/HDfnmsfsq8bvNJrwgfCKeAxDNdw4J8tu8pRRsCzoWbuxganoBpWjxpKUu9Anui76bj/aGK/TH8BUdH/BiTLkbB/wDDMV/WsL+FyjJ/uIfJjXunPNXWQbJwi28MqG/atXMQRcuB/FzCwv8AMqMltgAzZnOoPlTvXHPLqy8NpePJdbclz0OxdnCYgNcxOHazcU2r6BcR5rbe+yBoY59anqZPJHaLtcBFV3L/AKM8EbB8ctWGkhXY22P1rZRirTzMae8GlmyrL02r5CiqlRwJGp95/GumPuol8jUxCqRmvisKClksyqDaOUkjVsx07DrNJ8sdGXdtFDlYQelNCNPjXFUv2sLbVWBw1lrRLEQ0sGkRqNZrLFjcZyb7jk7RlV0ok2eIcWW5hcNYCuGwxunMSIbxSpMAaiCorGGKUc0pvhltqkvAeN4wMSAcShN5RlF62QGdRsLqHRiPtCD1ojhli/hvbwxWnyUrN1FM5M/QXPY/tKurDtImrfqS42GqRbGNDi4cQHuXHZWFwMoYEAggrEFSMsARGXSp9J46WMeryLCYzwmz2gfEE5GYjyEiMwUbsAdJ0B11onCeRaXSQJpEmIxobD4ewEI9XN0hs2hF3JIIiRGQaz1pRxyWRy7BaqiDC3gjo5BOR1aBpOUgxPwrWauLSBbbk/HeI+s4i7fyZPFbMVzZoMAbwNNKjBjeOCixN2wbXE8uFu4fJPi3LdwvmjKbcwAsazJ1miWJvJGfgNW1GfbKhpdSyjdQ2UsOmaPLPUVrLVp9nkS5D4tjTfvXLpGXO0hQZCKAAqAwNAAB8KnBj9ONA3ZSNa2Sdenp1FzCXThw13BoUVzdI8RSsQ4y6RuPjXnvpZVKKezZetcnNm/YJJNq4JJMC6p3M/0da6cqVbC9llbEupbyIUXkC2ZveWgT8qqCkveEyIVQG6l0FLYZMwRM2hOac0QB8KmSdlprcy+IW4adYcZhJ83x+NCJlyVxWiEIU0AVUgDQfdvTsZItMA1NIAxSAKgB6ABagCMmmIjamADUCAJpAhqlgNUjGooBVDQFrFGBaPPLp8GNOXcCBGBaXkgmWjczvUoffc0MdZAVpQDIwRCpGo1Mt8vfrVLkckRcF4a2Jv27KEAu0SdlUasx7AAn4UpzWOLk+xKVsc4qyHlLOezOmd3W66/alWCoSNYgx3pQjlkrcqfy2G2l2NnjHC1wovhHzWrtizdssYBZGuKYI+0IIMdKyhleVxvlNpltVZR4laFtbdqBnVc90889yCEJ6KoXTqx6mumDcrkyWq2K9vDOwzBSR15dKbyQTpsWljtZYNlI8wgxodxmGo7GaFJNWh01sDNUIcmgA7mGcCSpgrnHdJjN7p0qdcb5HTKpNWSF4LFWYCVXKGPQtoPnScknTCgL+Gdc2ZSMhCvMeVjsD99JZIuqfIUyvNNiJ2wbh2SBmQEt5l2USYMwfhWTyR06uw6dlerEKkMVICbEnyp2U/4jSkBAKlAIVaYGjwDirYXEW76qGyHVTsykEMvaQTUZcfqQcRp0wMWuHDE2WueHqVVkGdRyUtmgx17bUQlkSSa3DbydPxhFNzCJdErg8Dba+OpJNxbZPfMi/wBqubC95td3SLrdfBHPviWZXa4Mz3dQcv1s2Zrs8hy+MDY101/qJQfAl7oFp1Fu6p9p/DyjLPssSZOw3qsibnGkCexpPxC2zGTIlQPovqjDtbYbf0mQ/wBma5/Tmk6/zcrUg8LiEdlVtRNr/lgQEt3BcOgkmSp5zlGlE1OKb37/ANKC0yHF4gZIaC7KCMgKkCFAFzMoB9ljsDLHeaWJT1Jq9gbVA4fFoEW3ckgXc2igwhRswknbxPDbLscp667Zcbcrj4+vYlPbcfCcRQZM8yjWCzBJNzIzlwQYiVYCTvlqHDJyvjtYJop8MxKIXW4C9t0ZWAGp5oY5HMB8zW+SEpQVcoSruT4jiaXFzNmW8bQzuACPHWFDAbxkBE8sxrD0Jp/BD1pixHErbhtCs27yBQgiXylX301B0G06URx5F8eO/gTcaJL/ABKySxUuuYXQwyDzlgMjE5uW0dp5ms/SyVTRWqN2YFdrMhxSGKhATC2XKqokwf21Mx0BesMkZgRO09qlCewFWgGpgW7QS2ZfLcI1CA5kJ5eIw0y9VBJOxisnOUto/mVSXINzF3HLs7szXTmuEn22mZaO/LYcq1hBRil4E3Y/isRBZiNNMxiBsIp+lG7rcLZq4TC22OHVgR42YM2b2T4hQNliIEAn41jOc05V2LSWxWXDHIWJAKrbZl55bnskHny071azJuidLRdw2GtsbKkEeKjEsG9lgzgGI28on41nOc7lXYqhsJg0IEx5/Vo0ba80MeUMANJpOcttO3P0Q6S5ImwWZlGZE8RwLYg6qzlAQJJ5SZ5c+VOGbbdN7W/1FpK7YUZQxuABpySpBfKwVso33PPpyq1n3qmLSSXuFgF/pJCLf1CHVrLBCBPIk7/dQuotLZ9vqJoWJ4eGLMpCqi2i4AJhXtls++2ZSPew61Ec7ivaXdg42ZIrrIBqGA1SAqQxxQgLvDhJy5fb0zc1GvwjrUzLXggxV4HKoBGSRJOpE8xy1n51KE2QVRIpqgHmq35AIVSAkWqGWPHcgLmOUAgDTQHUgcxJOvWsnii22+5SboN7zMACxIUAAE6ADYe4culCxxTugsdrzEBSzZQIAnSDqR7pJ+dJ4ot2K9qC9Zf7baZY1+xqg+BMij0o80FsE4q5p538plddmnNI6a6++j0YeAtkfrD5QudsoJMTpJ3Md4Hvp+lDwK2CcZc1+kfXNOu+fV598CaFhh4C2M2LYhgSxLBVJLH2F2SPeB8qTwq1XCdg5FWa1JGNSwFUgKkMVFgWbN8BGVi0EgjLyImT+FTItPaiPG387kyY2E7wOvepQm7LeB4bmGa4cq8hzP7K8vq/tNY3oxby+iN8fTuSuXBLi3tW4CBNpM+ZuXx615i6jqMjuUn+GxtoguEZxx45gfFY/EValljxJ/mFR7osrZV/ZgH/AKf9K6sX2plxOsm6+ovu0Ze6RFCpg7172HNDNHVB2jklBwdMJTWogxSAegBzQIBjTERmmAJNAAGgTBqQBqQFSYCqRjigYzVMhkmGQE67V5/XZ3jhpjyzXFDU7NcXyVjVUUgMRo2piB0idT3r57RUvL/z/Edl2vgVcRcUeW2uVeZiO3vJ33rSMW95MTa7IzTc2n4/dW2kRdw1nTMkTvH1W/Ye9ZOW9SN4w2tD37gYDry/ZXT0eeXT5P8A8vlf1IyxWSPxIlNfVp3ueWSrSGFQAqBAMKYgCKYAEUAAaTAakIE1DAVIBUhj0hjNUyAsKMoBiYBJ6aCR868DrJOWZr8Dsx7RNVlItBQMx0meZJ1Yx31rzU052zdpqOxncQZyPNptI7xr7tZ+db41FPYh2ZjP9wn5c63J2NHDXNB05dK55Lc6YPbYStqR11/Uf1fOnWxDe4Ir6f7PyOeBX8jgzKphrXYZhGkIt4nh1xJkTBIOUhoKgEgxtAYH41y4utw5fdf57ctpfVGksM4lV0MZoMTE8p3j310646tN7mdOrIjViAY0ABSEMakAaloBUmMVSAqAE1Sxll7WZNNymnwFfO9T7OeV+Tux7wRtW3kT1rzWqZumY3E1JaRMkbzpuCNPhXVhaUTKS3Klq18B25DnWjkJIuKuwHT8dqyfk1TrYbIc39n8T/pTT9kT5DvJDQeg/bX0X2Wv+nvy2cWf3x1WvQMhnSQR2NNOnYn4OixmNXOSpV5vHKqaZrTLlueJyLGFAO4j3V89g6Objpkmlpdt701K46flu2ds8ivbyY3EWUEW0MpblVP2jPmf4mPgBXq9HGco+rkVSl28LsjnyON6Y8IpMK7TEA0CANJgDUgNUMBUDFUgKigEallM1ODjOCv1l1HdefyP414f2tjcWsq44f8AQ6unldxNHDWcpCnY+x3/ACPeK8fI3JWvx/c6UUb+CeZJ/wBO9arLDwS4sjtYZTIMnmdJ7ad/2VUpS54BJIverhVzMCB0PtTyAA5npWLk5PSjT5h28EYzuAFEsx005BQd9PxNNSc5LHj5eyJ932mZDXM7FjzM+7oPlX2+HEsWNQXY8yUnJ2bmE4arpa01dXJObzSpaAqc9BXl5+tyY8uRdo1Sryu7OqOKLivjZGOFjM4liVRGgAZpYgZWkwCJ1rX789MZKt21e9bXv9CHh5+Aa4O211LWUjxFSGzEw7qI0PKah9RmWKea70t7Ndl8fkN44alCuUVRhFK4fcG67Kx32cKIHaa6I9RLXka3SimvxTZHpqo13f8AYmHDVCXPISyuijO4XQrcJOhg+wNK5n1s5Sx+1Skm3SvjTtv8y/RSTdGOy165y0QstMACKTQgTWbQDVLGKpAVMB6koezdKMGUwwMgj99fdUzhGcXGStMFJp2jsuHYi3i11CowgOrRkadfIT8dOVfK9X9n5emdwuUe1cr5noQzRyLfYsPwa9CmeQlX8xGm2fQn4zXnevjuq/L9uDbTLyLCcMvjSLazzhmJ+BIonlxvz9ECiy4/CktfS37g/OeNB0RQNPgJqcbyZ36eKPPj+rBqMd5M5fjnF/HOW2CtobA+05+03TsOU19h9l/Zf3Va8m839PkcGfNr2XBmIlevZzmjZxxXw9B9GHA31DzM/M1yT6WMte79qvoarI1Xw/qSLxA5crKrSoUkyGKqZWSDqR1qH0UdScZNb3W1XVfUayuqaQT8R8wYIocKFVpJgAZQQCd450l0XsuEptxbtrz/AGB5d7rcjs47KLYyKfCJKEltywbUA66gVU+k1SlJSa1JJ1XCsFlpJVwD68IZfCSGYMRLe0uaDM/lGkuialGSm/ZVLZcbfsHq2qpFBq7kYkTCqJI2oAjNS0A1TQxqhoBVIDmkWxopoksYa+FVlKZg2WdSNpOke/7qqgXFF9eP3kMWbjqgACqYYR3DA6zXLl+zely7zgr88foaLNkXDJm9KcWRHix7kQH5xWUfsXolvo+r/cr7zlfczbt9nbNcZnbqzFj8ztXo48UMa040l8tjKTcuSycIy6RrzUasJ6gbVMc8JcfmU4NBvg3ABgwQDoDpM6HvoamPU45Nq+P82/Mbxy5C9Xf7Df3Ty3p+tjutS/MTjLwSeqNJUQSoBMcw0RHU6ip+8QpPy2vyH6btpAjDvMZSOsg++qebHV6kJRYvVHylspgRyMwZ8w020NJ9RjU1C1e/0D05NWQ3bLL7QIgwZHOrjkhL3WS4tchYjBOpIKyRocsmDMax3BrPH1WKau/zKljlEgOFf7D/AN0/srT18S5kvzJ0S8FcoYzQYHONPnWjkk9L5IptWRGmxg1LEKpGKpoBVBQhVIQqoQ4q0BIik7A6b6U7oa+BIVjQgg8wRr8aaae64HunRfXHkszZFLMPOddepidNdTXG+lWjRqdLg0WV3dblgcRZpORTzO+0ODz6Oay+444JLU/Hb4fsX60m+CT+MXBDZBEEAkNGsbGe1S+hxSThq/Ttf7h60lvRFax5V84AkhR28uUj/CK6H0sXBQt83+v7kLLJSboNeJNAAVTAgbnlGmuhjmKx/wDj8XkpZ5LsSX+KD6i+/N0AIGx38zSedZ4/s/nW/P1HLP4KmKxLOpBXQ+aYJ7EgnYE71048GPHO0/h27mcsjkt0Pcx9xXZisFzmIYGPraAHkcxqV0uLJjUE707f+ynlmm35Bt8SuCCFBCRyJgAqQCZ/IH31M+iw29T5+Xx/cFmn4KQxZFs2wohjqdZ3BABnbSuh9Mnkjkbdx+pl6j0uPkqE10EgmpYCqbAVIBEVn2LY6IToBJ5RVE0MKpCHqkBawl8KtwESXTKNJE5gdde1ZZsTyOPwZpCWmzSfiFosWyTMk5lB1nQ79NI+NcMej6hR0qdV8/8APibPLju6JWxdpYhQZUEQqyp1kMRuT5Z6R3oh0+eTdvh+Xvx/cHkhET421DZVYFs+uVR7XIwdtqqPS59S1SVKvPb9weSFOkNbxiQkgtlUAgqIaM2mbNoNenKtJdNk1TcXVvZ+PwJU40kw7mKtHZY0MHIsySDJEwQRpHKoh03URdylf4vjwHqQ8BrjrQg5DupPkXkyEjfswnvSfS53zK+a3fx/S1+Q1kgq2IvW7cRkE5YnKp80xMTp5R85qvu2a717X8u378CWSNcEeDx6quV1LDUb/wDLYeZffmCkfGq6npJ5J64Srv8AiuH+q/IWPKoqn/iEccjL51JaN8q6N55jXUeZdO1R9zyQfsOl8+VS/Z7j9VNe0R4fiCo1w5SA+WAAOQM8/LM8piqz9HPJCMdW6vf9Py+ooZYxk9ttgHxlkn2IGZdkScusrqd+ebnGtC6bqEt5W9+757P+wvUh4D/jGzI+j0kSMiHmk8+YDj+1Wf3PqK3n9X8f3X5Ferj8GdjbytlyLlCrB0AMwJkgnNqCeW9dXT48kL9R22zKc4trSitW5AqQyVsO2UtlMCNSI32rOy6ZNgrwUMCcp0hgst3A7R7qdCT2Ax10M3liABqBEnmT3maqKpEyq9iuKpCDWrQBoaYGjhVTw3zEZmByz9XLBg9M2o+FcWeWX1I6eFz8b2+nJtBR0uyzhjbITNkjLDfaD59D8vurLKsynLRfKrxVblx00rDWxZ+1v+UN9de42qfW6rtH6fD9w0Yxrti1DEEnKBBkQ2aR8DMGOk1UM+duKa5fFcdxOEEmMqqQgBQAr55IDZ+epEjlFXKc4uTad3tXFCVOh8RYtANlYEwcst3ERG+k6VGPP1EpRuNfgVKGNLkVo2coJyhhbZSO51V/zhqPlWeb7ypyUbq0/wAuV8mEfTaXyAezYGbUmCcvnGoAkbDnVrN1Tp189mToxj37VgmM3sgAEMPPBfQ6aGAuvOaiOXqo20uXvtxst1+PYprGzKxqoCoT7ILHNOp5bD9zXf07yST1+fFbGE4xT2KprdkDGpYDVAx6AND1xYnzZlthQG1Ru/b/AMVnRo2jOpohiqhD00A4rRAGKYEqmgaJQaQg5oGPm5Uq3sBppiGJoAjNMAGNMVEbGmIAmk2ANS2MVRYCpDFQAzGs2y2NQiWPVCFVIBxVJgGKoCVKYBigEHSAKaBjUCYDU0ABpiBegGRmhgAakBqlgNNSwHqWMQpIZ//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4" descr="data:image/jpeg;base64,/9j/4AAQSkZJRgABAQAAAQABAAD/2wCEAAkGBxQSEhUUEhQUFRQUFBYXFBgWFRcXFBcUFxgXFxgVFRUYHCggGBolGxcXITEhJSkrLi4vGB8zODMsNygtLisBCgoKDg0OGxAQGywkICQsLCwsLCwsLCwsLCwsLCwsLCwsLCwsLCwsLCwsLCwsLCwsLCwsLCwsLCwsLCwsLCwsLP/AABEIAPQAoAMBEQACEQEDEQH/xAAbAAABBQEBAAAAAAAAAAAAAAACAAEDBAUGB//EAEoQAAIBAgQEAgYFBgsHBQAAAAECEQADBBIhMQVBUWETIgYUMnGBkSNCUqGxYnJzwdHwBxUkM1N0gpKys+ElNDVDosTxRFRjdcL/xAAaAQADAQEBAQAAAAAAAAAAAAAAAQIDBAUG/8QAOREAAgIBAwMBBQYFAwQDAAAAAAECEQMSITEEQVETIjJhcaEFFIGRsdEzQsHh8CM0giRScvEVQ2L/2gAMAwEAAhEDEQA/AOFxVrNcuGQIMme//mvZWxmuCviLJQxuBGsEDzCR+/atE7EyLNTJsMNVhZIrU6CyRTQAamgLDBpBYU0CHmgBqABIoAAg0wAcGmBEwNMACKBWDSGNNSwHqRiBoGbi3CrOi5GLshKsB7KpuCRv5p+Fc9Wykx8Vj1co4uQpMXFImSMs5RHsxtoI161UVsEmYl95YmZkkyBA+A5VqiGCKtCJFqgJFoAkWkAYoGHSEPQAxoAagBjTAjamBG1AmRE0xAmgYJqGMVIBUhos8U9ueqWz/wBArECsEO8b1ogFVCHFUgZt+inBlxl7wmuG35GcMFDDyCSIkcqy6jK8UNSV7lRVlPD4K46C4lu54Z2bKY9xYaT2qvVitpNJhp8D3LDLGZSJ2ntvVKalw7FVFhcDc8MXcp8MnKHJAXNvlkneOVS8sE6b3HTGtYdm0UZj0Uqzf3QZNL1YeQ0sjI+7fsa0JoIISCeQ3JIAB6SedTKcY8sdMe9hmUKzDyvOQyCrZYzQQY0kfOiM4y2iwquSA1YiNqYEbUxFjB8MuXluNbAK2lzXDmUFU+0QTJHurKeaEGlJ8jSsoGtGIPDWGuOqIJZ2VVG0sxgCfeazk0lbGh8XhzbdkYqWUkNlIYBhoRI0qITU1aG1RFVtgi5xYa2z1s2z90fqrIERrdAgyRpEDl3q0MA2e+oEkRVioipiZ138GX+/D9De/wAFcvXfwvxRcOSthcK1zhFoKjPGOJIVS0fyddSAD+5pSaXUK/8AtBe6Zd3BNajPbKZgSoZcpIBgkA8p/CumMoSfssVM2nH+y0/r7f5Fc7/3P/Er+UxSv7/srpqyDuuG2VxaYK/cUM64pcNiJE+IjAFGbqwGk968+beKU4J7NWjRUzGtcNGLsoLJU4iybwazorOrOWz2R9YgAKV3hVq4ZPTkpT4aVPwTVrYzuDW/5TZV1n6VVZWGmrAMCp22rpzVocl45FHknx2ES/bOKwwhYDX7I1Nhm5r9q0dYPLY1niySi9GTns/P9waXYpcP9jEaAxh3ZSQDDArDCdjqa0zfy/NBHuW/S1smIyoAq+FZMBFiWtqSdtySay6aOuNtvlhJ0UPR3ivqt9bhGa3BS8n27TaOvvjUe6ts+L1Melc9vmSnTI/SPhXqt9rYOZNGtP8AbtNqjTz0/A0YcvqQ1d+/zBqmScLf1e2cTtcJNvC9c8fSXh2RSBP2nHSss1yl6a/Ea2VmMigAAbAQK2W2wh6TGi9xca2v0Fv9dZv+oFEVSBlzD3TEAjMeo1juT760HexBfYEyNevv7VSEzqv4Lv8Af1/RXf8ADXL1/wDB/ErHyUbSzwe1P/v/APtqK/6lX/2/1D+VGTbWNq6kkuCTorg/2Wn/ANg3+RXK/wDc/wDEr+UxJrqJOz4DeNg4LDH+cu463furzt2wAttWHJmJzQdgO9edn/1ZSkuEmjRbUjkb6FXO4OdipGh9owVIrsxVLGl8DPhnU4PiHrIwz3oOIXG2rS3Ih7tsqWYPHtFCE835Y61yTh6TcY+609vBa3pnKcHxtywUuWzDBQNpUgjVWH1lPMV2yxxyQ0yIujfu4W09jEYjDwi+AwvWSdbLsVgpOrWjrHTY1yuclKOOfNqn5RWz3K3pjinXErldly2MNlgxH0S0+lxRlB2u7FJuzmGWPlXeiGdRgMP/ABhhBazKt/BnysxhThHPnJn+jIn3GK4Zy9DI5dpfqv3LS1KvBgcXxwvOPDBFm2ot2FO4tiYZh9piSx7mOVaYYNK3yyW7ZSrQBUhmjxxY8Hvh7f66zf8AUDNFUgHqxD1SAvcK4ndwz+JZbI8EZoBMHeJHOpy4Y5I6ZDTa4CGPueF4OYeFnz5AqgZ4jMNJBjT3Ulgipa+49REK1EXU4jdFvwg/0ebNkyqRmiM2omY0rGWCLlq7jsa3iXGqtlPVQoPzAkUeku7Y9TFhrzW3DoxVw2YNu2ffNJmT3NW4RcdPYm3dh3cbcYBWclQWIBCmCxJMacySahYYLgepgW8Q6srhmDp7Dc15+XkNelP0oU9uRamVya0SSVCBzETBIkQYOhHQ9R2ocU1TC2S3+JXmMtcYmAJMEwNANRsBWa6bGuF9R6mUr91mJZiSTua1jBRWxL3JkxeS26J7V0BbjHSLYM+Gg/KPtE8lAG5rCUJTluqSKvYp1qyRVIxUhmrx8SMOeuGT7iwrPz8wM+1b3kExHariMa+uvSdY6VYmavGFSyMOy2kIfDW7jg5oZiWzeaZWY5ERXPhc8jktVU6HKl2I/SLBJZxNy3bJKKVjMZZcyq2RiNysx8K16fK8kLYpKnQ3BuGtiHKKQDlJE/WaJVB+U0GKrLlWNJsajZJwIK1+0GUMjOuZTMMvMdtOdGZv05NPegjyXMfgUa2MThpNhyMymC9h218O5H1fstsY61niyu9E/e/VDaXKILIHgXTlGYXLIDR5gGF0sAe+RflVTb1xp+Q7MrVqQI0DGoEAaYAmmBE1MCJ6BAVDAakMVSAqQzb4mBkwskgnDxt0dqiPLRS2Zj3TsOnPrVCYBM1SJOm4jj/BbAv4du4EwlklXUEMJeRO47HlpXJjxa3kSdbmjlVFHjnDVSL1lmuYe6SUdtXVt2t3m/pBPPffrXR089tEtmuUSwG+iNsLcyXEIuN5WlbuhWdPqrH95qi1Obem1wiqrY3r2HU4zD37Q+jxRzqADC3RIuoOkOZA6MKyjP8A0ZQlzH9Ow+6Zh8D4i9jKyQQUCujCUuJGquOY/CurJiWSKT/PwZxdI1+IYS0MM92w82rl6yMjGblpwt8m2/UaiG5juK54zk8kYz5V/J/ItrZ0LgmDS/Zv2wg9YVBcstLSyqZuJlmC2XUGOtVnnLHKMr9nuJU0YpNdZJewKolq5duIHkeHYVs3mvHUsApBIRdTy8yjnXPllK1CL37/ACGijft5GKufMPaAA8p5q2wB7cquOS/dV/HsFImThxe21y0Q4tibixFxF+3l5rPMTE60LLUtMlT+gmu5Nx6wi2cGyIqm7ZuNcInzMtzIDqdNBsKnDKTyTTdpcDlVIxG2rpRB1PGeB23vKlsLaC8PTEtlUnM2TM/Pc8uQrzoZ5Ri3LfejRxV0YWH4Z4tm7dtNJsBWuIwhvDJy51IkEAxI71v6tSUZKr4Jq1ZnVqIekNGpxW4Rbw4/+HTt5226VHkd7mSaaExxVIRNiMUz5c7FsqhUnko2UdtaUYRhbXcd2PavsoIViA0ZgDoY2kbGO9XLHGT3Em0IuWJZiSSSWJ3JOpJNVGKiqQ7LNnFXAFAdwFJZQGICsd2EbE9RUSxQk7aHbBWr4EH+/wC/786Vd2BZwGNexcS7bMPbYMvSRyPY7fGpnBTi4sE6NXjnCgb6erj6LFDxLMmAoPtqx5BDM9BFYYMtQevmOz/z4lOJL6P3Uv46ytv+btK64bMIzOFZluEH6z3AGjso5VlNSjhlN8v9Br3qOVtyAAZmNZ3nnM6zM13RpJUZ88m96D3SMdYG4dyjjkbbKQ4PbLJ+FY9Ul6T+BUeSL0hA9V4eVkr4F4KesXvxgj51n0zbyTvnYJ8I5967kZnoF4/yzWY/iYTG/wDMmvH/APqf/n+5t/N+BzfD7P8AI77YZizkBcUhADrh5zB7YG6lgAx+qANNZrom28sVPbx8yVxsYFdJIqQGhxU+TD/ov/2amuR9yb0b9H7mNa4Ee3bWyge7cutlRFJIH4HsIrnzdR6VKrsqMbNK96LW7QRnvOyXHCJcFvwLTaiWVrgZygBBNwIVHWuSXXz7UjWODVwmzu8H/B+LSMqWMFcDoQTdN65dMjQrdJhevlQDauWWac3cmwpVscBjfQLiNiAcO14AAZ7BFwH3row+Veri6/HVSZm4b7GDlILKwKsrFWB3DKYIPuNduPIsitENUSrVgiRaQBCgBUAa78Ua3hPV9CzuzAx57VlgA6z9U3SBpyCn7Vccsccma+3cvhGOlwqQykhlMggwQRqCDXW0mqZn3LfEeILfYvcTLdPttbjK5+01s+y3UgwegrKEJ41pjuim0yraxhthhb8pZSrOfbynQqkaLI0J1PSNZcscsnv8BaXBYw3F4s+r3U8SyGzW4bJctOdC1toIg81Ig9qJ4nq1wdP6MSe1MzbpT6oY/nQPnl3+6qvJ8ELY3L/pOrXvF8Ej+R+q5c42yZPEnLpprH31yfdpKGm+9lOSuzF4Zj7mHuLctNldecAgg6FWU6FSNxXROEZxqRKGx15HYslsWgdSisWQHnknUL2JMbTRHUlTdjK4piL2OUsLCqCzG2AqqCWJLNACjUmonJRTbew6t7Hpvob6CW8JbbE8QZQ2UM1tm+htKhzA3eTsDrrIHKTrXj9RmeWSpcG0Y6TD/hA9MBiDb8LDQiz4d6+jgupjMLdswChhZzyNvLW2HoVk99/gVHqJ470OrMC76bcQb/1dwfmhFHwAXauxdDh+JjrZsYj0/wCKeAQ4RUuDKl/wWR++Rs2QtHMLpWX3HHrrV+Hcep0cWgj99a9OMUlSIZOKbAltIWMAEk8gJNS3XI0WEwTkMVQkKJbL5so6tlmB76hZYPa0OmQ1oIKxhy7BUWWYwANyTyHU1Lair7ByLF4ZrbFLilXX2lPtL2YcvdRGSkriJqisasAGpiIzQAV/DumXOpXMoZZESrbMOxqFKMuNxU0ScPwFy+4t2ULuZhQRmMbxJE1E5RirlsC3ZXu2ypKmJUkGCDBGhEjSkmnuhgVQD1LA1Wx72Hw16ycty2gZTuJlgQw5ggkEdDWWbEskXFji6Zp+mXptd4gttMvhWlEvbViwe51YkAlRyHck9ufB0qhLU2VKVoD0tb+T8M/qb/5ladOv9WfzCfCObFdiIOp4vZZuH8MRQWZrmMCKBqWL2gAB11++uTG0uonL4Itr2YmNjrS2nNtSLjISrvrkzjRltge0AQRmMg8tNTvCU8m/C+otkTcOvWswGITyHd7fluJ+UB7LjsR7jROORK4O34YJpnRWPRlh6zhlZWvlLL4eDAv2JZnFsnmRk07EVzTzqahNr2bafwKSpHNZGtkjzI0FWGqtB0KkfqrscYzXkk1OI2VXC4R0RQ91sSLjRmLeE1oJoxIGjnYVgnKWaUb22KuknRaw+GtlMHiEGRjjFs3FBOUspRxcQEkiVOomAaTlK5Y5b7X+o64ZB6Xvlx2LACmb7asuY8thMfGl0sLwxd0KT3I8LbU4LEXSls3Ld/DojZBor583l2M5Rqac9ayxhqe6f+cB2ujFu3iRBCDbVUVT8xXTGDTu2yGyXhOCW7ci4SLSA3LxG4tLqwH5R9kd2ozZNEbXPCBK2dHxO6eJYD1jKoxGCbLdRBp6rcJNvKOiRlnsa5MUXgy6HxL9SnurKX8Gf/E8N+e3+BqvrP4L/AmHJy55+8/ia1h7qE+RqAFQBd4j7Nr9EPxNJh3KQoQHX+kPELtrC8NFt2UHCuSBG/iR0rlxY4zyzvyaSk0kYI43iP6Z/n/pXQunx+PqydUjuuD4uTwR77TN7GDMx+sTbVDPviuKcKlljHwjRPizz/EYRrLtauAh7bFGB3kGD+3416eKScE0ZCStBHS+k18hMAJIuJg1LQSGWXY29dwcv41wdOk55PFmkuxocHx6cRZcNjADeby2MSoi4GjRLvK4D13pTxy6f28b27r9gW+zMviX+5YH8/HDfnmsfsq8bvNJrwgfCKeAxDNdw4J8tu8pRRsCzoWbuxganoBpWjxpKUu9Anui76bj/aGK/TH8BUdH/BiTLkbB/wDDMV/WsL+FyjJ/uIfJjXunPNXWQbJwi28MqG/atXMQRcuB/FzCwv8AMqMltgAzZnOoPlTvXHPLqy8NpePJdbclz0OxdnCYgNcxOHazcU2r6BcR5rbe+yBoY59anqZPJHaLtcBFV3L/AKM8EbB8ctWGkhXY22P1rZRirTzMae8GlmyrL02r5CiqlRwJGp95/GumPuol8jUxCqRmvisKClksyqDaOUkjVsx07DrNJ8sdGXdtFDlYQelNCNPjXFUv2sLbVWBw1lrRLEQ0sGkRqNZrLFjcZyb7jk7RlV0ok2eIcWW5hcNYCuGwxunMSIbxSpMAaiCorGGKUc0pvhltqkvAeN4wMSAcShN5RlF62QGdRsLqHRiPtCD1ojhli/hvbwxWnyUrN1FM5M/QXPY/tKurDtImrfqS42GqRbGNDi4cQHuXHZWFwMoYEAggrEFSMsARGXSp9J46WMeryLCYzwmz2gfEE5GYjyEiMwUbsAdJ0B11onCeRaXSQJpEmIxobD4ewEI9XN0hs2hF3JIIiRGQaz1pRxyWRy7BaqiDC3gjo5BOR1aBpOUgxPwrWauLSBbbk/HeI+s4i7fyZPFbMVzZoMAbwNNKjBjeOCixN2wbXE8uFu4fJPi3LdwvmjKbcwAsazJ1miWJvJGfgNW1GfbKhpdSyjdQ2UsOmaPLPUVrLVp9nkS5D4tjTfvXLpGXO0hQZCKAAqAwNAAB8KnBj9ONA3ZSNa2Sdenp1FzCXThw13BoUVzdI8RSsQ4y6RuPjXnvpZVKKezZetcnNm/YJJNq4JJMC6p3M/0da6cqVbC9llbEupbyIUXkC2ZveWgT8qqCkveEyIVQG6l0FLYZMwRM2hOac0QB8KmSdlprcy+IW4adYcZhJ83x+NCJlyVxWiEIU0AVUgDQfdvTsZItMA1NIAxSAKgB6ABagCMmmIjamADUCAJpAhqlgNUjGooBVDQFrFGBaPPLp8GNOXcCBGBaXkgmWjczvUoffc0MdZAVpQDIwRCpGo1Mt8vfrVLkckRcF4a2Jv27KEAu0SdlUasx7AAn4UpzWOLk+xKVsc4qyHlLOezOmd3W66/alWCoSNYgx3pQjlkrcqfy2G2l2NnjHC1wovhHzWrtizdssYBZGuKYI+0IIMdKyhleVxvlNpltVZR4laFtbdqBnVc90889yCEJ6KoXTqx6mumDcrkyWq2K9vDOwzBSR15dKbyQTpsWljtZYNlI8wgxodxmGo7GaFJNWh01sDNUIcmgA7mGcCSpgrnHdJjN7p0qdcb5HTKpNWSF4LFWYCVXKGPQtoPnScknTCgL+Gdc2ZSMhCvMeVjsD99JZIuqfIUyvNNiJ2wbh2SBmQEt5l2USYMwfhWTyR06uw6dlerEKkMVICbEnyp2U/4jSkBAKlAIVaYGjwDirYXEW76qGyHVTsykEMvaQTUZcfqQcRp0wMWuHDE2WueHqVVkGdRyUtmgx17bUQlkSSa3DbydPxhFNzCJdErg8Dba+OpJNxbZPfMi/wBqubC95td3SLrdfBHPviWZXa4Mz3dQcv1s2Zrs8hy+MDY101/qJQfAl7oFp1Fu6p9p/DyjLPssSZOw3qsibnGkCexpPxC2zGTIlQPovqjDtbYbf0mQ/wBma5/Tmk6/zcrUg8LiEdlVtRNr/lgQEt3BcOgkmSp5zlGlE1OKb37/ANKC0yHF4gZIaC7KCMgKkCFAFzMoB9ljsDLHeaWJT1Jq9gbVA4fFoEW3ckgXc2igwhRswknbxPDbLscp667Zcbcrj4+vYlPbcfCcRQZM8yjWCzBJNzIzlwQYiVYCTvlqHDJyvjtYJop8MxKIXW4C9t0ZWAGp5oY5HMB8zW+SEpQVcoSruT4jiaXFzNmW8bQzuACPHWFDAbxkBE8sxrD0Jp/BD1pixHErbhtCs27yBQgiXylX301B0G06URx5F8eO/gTcaJL/ABKySxUuuYXQwyDzlgMjE5uW0dp5ms/SyVTRWqN2YFdrMhxSGKhATC2XKqokwf21Mx0BesMkZgRO09qlCewFWgGpgW7QS2ZfLcI1CA5kJ5eIw0y9VBJOxisnOUto/mVSXINzF3HLs7szXTmuEn22mZaO/LYcq1hBRil4E3Y/isRBZiNNMxiBsIp+lG7rcLZq4TC22OHVgR42YM2b2T4hQNliIEAn41jOc05V2LSWxWXDHIWJAKrbZl55bnskHny071azJuidLRdw2GtsbKkEeKjEsG9lgzgGI28on41nOc7lXYqhsJg0IEx5/Vo0ba80MeUMANJpOcttO3P0Q6S5ImwWZlGZE8RwLYg6qzlAQJJ5SZ5c+VOGbbdN7W/1FpK7YUZQxuABpySpBfKwVso33PPpyq1n3qmLSSXuFgF/pJCLf1CHVrLBCBPIk7/dQuotLZ9vqJoWJ4eGLMpCqi2i4AJhXtls++2ZSPew61Ec7ivaXdg42ZIrrIBqGA1SAqQxxQgLvDhJy5fb0zc1GvwjrUzLXggxV4HKoBGSRJOpE8xy1n51KE2QVRIpqgHmq35AIVSAkWqGWPHcgLmOUAgDTQHUgcxJOvWsnii22+5SboN7zMACxIUAAE6ADYe4culCxxTugsdrzEBSzZQIAnSDqR7pJ+dJ4ot2K9qC9Zf7baZY1+xqg+BMij0o80FsE4q5p538plddmnNI6a6++j0YeAtkfrD5QudsoJMTpJ3Md4Hvp+lDwK2CcZc1+kfXNOu+fV598CaFhh4C2M2LYhgSxLBVJLH2F2SPeB8qTwq1XCdg5FWa1JGNSwFUgKkMVFgWbN8BGVi0EgjLyImT+FTItPaiPG387kyY2E7wOvepQm7LeB4bmGa4cq8hzP7K8vq/tNY3oxby+iN8fTuSuXBLi3tW4CBNpM+ZuXx615i6jqMjuUn+GxtoguEZxx45gfFY/EValljxJ/mFR7osrZV/ZgH/AKf9K6sX2plxOsm6+ovu0Ze6RFCpg7172HNDNHVB2jklBwdMJTWogxSAegBzQIBjTERmmAJNAAGgTBqQBqQFSYCqRjigYzVMhkmGQE67V5/XZ3jhpjyzXFDU7NcXyVjVUUgMRo2piB0idT3r57RUvL/z/Edl2vgVcRcUeW2uVeZiO3vJ33rSMW95MTa7IzTc2n4/dW2kRdw1nTMkTvH1W/Ye9ZOW9SN4w2tD37gYDry/ZXT0eeXT5P8A8vlf1IyxWSPxIlNfVp3ueWSrSGFQAqBAMKYgCKYAEUAAaTAakIE1DAVIBUhj0hjNUyAsKMoBiYBJ6aCR868DrJOWZr8Dsx7RNVlItBQMx0meZJ1Yx31rzU052zdpqOxncQZyPNptI7xr7tZ+db41FPYh2ZjP9wn5c63J2NHDXNB05dK55Lc6YPbYStqR11/Uf1fOnWxDe4Ir6f7PyOeBX8jgzKphrXYZhGkIt4nh1xJkTBIOUhoKgEgxtAYH41y4utw5fdf57ctpfVGksM4lV0MZoMTE8p3j310646tN7mdOrIjViAY0ABSEMakAaloBUmMVSAqAE1Sxll7WZNNymnwFfO9T7OeV+Tux7wRtW3kT1rzWqZumY3E1JaRMkbzpuCNPhXVhaUTKS3Klq18B25DnWjkJIuKuwHT8dqyfk1TrYbIc39n8T/pTT9kT5DvJDQeg/bX0X2Wv+nvy2cWf3x1WvQMhnSQR2NNOnYn4OixmNXOSpV5vHKqaZrTLlueJyLGFAO4j3V89g6Objpkmlpdt701K46flu2ds8ivbyY3EWUEW0MpblVP2jPmf4mPgBXq9HGco+rkVSl28LsjnyON6Y8IpMK7TEA0CANJgDUgNUMBUDFUgKigEallM1ODjOCv1l1HdefyP414f2tjcWsq44f8AQ6unldxNHDWcpCnY+x3/ACPeK8fI3JWvx/c6UUb+CeZJ/wBO9arLDwS4sjtYZTIMnmdJ7ad/2VUpS54BJIverhVzMCB0PtTyAA5npWLk5PSjT5h28EYzuAFEsx005BQd9PxNNSc5LHj5eyJ932mZDXM7FjzM+7oPlX2+HEsWNQXY8yUnJ2bmE4arpa01dXJObzSpaAqc9BXl5+tyY8uRdo1Sryu7OqOKLivjZGOFjM4liVRGgAZpYgZWkwCJ1rX789MZKt21e9bXv9CHh5+Aa4O211LWUjxFSGzEw7qI0PKah9RmWKea70t7Ndl8fkN44alCuUVRhFK4fcG67Kx32cKIHaa6I9RLXka3SimvxTZHpqo13f8AYmHDVCXPISyuijO4XQrcJOhg+wNK5n1s5Sx+1Skm3SvjTtv8y/RSTdGOy165y0QstMACKTQgTWbQDVLGKpAVMB6koezdKMGUwwMgj99fdUzhGcXGStMFJp2jsuHYi3i11CowgOrRkadfIT8dOVfK9X9n5emdwuUe1cr5noQzRyLfYsPwa9CmeQlX8xGm2fQn4zXnevjuq/L9uDbTLyLCcMvjSLazzhmJ+BIonlxvz9ECiy4/CktfS37g/OeNB0RQNPgJqcbyZ36eKPPj+rBqMd5M5fjnF/HOW2CtobA+05+03TsOU19h9l/Zf3Va8m839PkcGfNr2XBmIlevZzmjZxxXw9B9GHA31DzM/M1yT6WMte79qvoarI1Xw/qSLxA5crKrSoUkyGKqZWSDqR1qH0UdScZNb3W1XVfUayuqaQT8R8wYIocKFVpJgAZQQCd450l0XsuEptxbtrz/AGB5d7rcjs47KLYyKfCJKEltywbUA66gVU+k1SlJSa1JJ1XCsFlpJVwD68IZfCSGYMRLe0uaDM/lGkuialGSm/ZVLZcbfsHq2qpFBq7kYkTCqJI2oAjNS0A1TQxqhoBVIDmkWxopoksYa+FVlKZg2WdSNpOke/7qqgXFF9eP3kMWbjqgACqYYR3DA6zXLl+zely7zgr88foaLNkXDJm9KcWRHix7kQH5xWUfsXolvo+r/cr7zlfczbt9nbNcZnbqzFj8ztXo48UMa040l8tjKTcuSycIy6RrzUasJ6gbVMc8JcfmU4NBvg3ABgwQDoDpM6HvoamPU45Nq+P82/Mbxy5C9Xf7Df3Ty3p+tjutS/MTjLwSeqNJUQSoBMcw0RHU6ip+8QpPy2vyH6btpAjDvMZSOsg++qebHV6kJRYvVHylspgRyMwZ8w020NJ9RjU1C1e/0D05NWQ3bLL7QIgwZHOrjkhL3WS4tchYjBOpIKyRocsmDMax3BrPH1WKau/zKljlEgOFf7D/AN0/srT18S5kvzJ0S8FcoYzQYHONPnWjkk9L5IptWRGmxg1LEKpGKpoBVBQhVIQqoQ4q0BIik7A6b6U7oa+BIVjQgg8wRr8aaae64HunRfXHkszZFLMPOddepidNdTXG+lWjRqdLg0WV3dblgcRZpORTzO+0ODz6Oay+444JLU/Hb4fsX60m+CT+MXBDZBEEAkNGsbGe1S+hxSThq/Ttf7h60lvRFax5V84AkhR28uUj/CK6H0sXBQt83+v7kLLJSboNeJNAAVTAgbnlGmuhjmKx/wDj8XkpZ5LsSX+KD6i+/N0AIGx38zSedZ4/s/nW/P1HLP4KmKxLOpBXQ+aYJ7EgnYE71048GPHO0/h27mcsjkt0Pcx9xXZisFzmIYGPraAHkcxqV0uLJjUE707f+ynlmm35Bt8SuCCFBCRyJgAqQCZ/IH31M+iw29T5+Xx/cFmn4KQxZFs2wohjqdZ3BABnbSuh9Mnkjkbdx+pl6j0uPkqE10EgmpYCqbAVIBEVn2LY6IToBJ5RVE0MKpCHqkBawl8KtwESXTKNJE5gdde1ZZsTyOPwZpCWmzSfiFosWyTMk5lB1nQ79NI+NcMej6hR0qdV8/8APibPLju6JWxdpYhQZUEQqyp1kMRuT5Z6R3oh0+eTdvh+Xvx/cHkhET421DZVYFs+uVR7XIwdtqqPS59S1SVKvPb9weSFOkNbxiQkgtlUAgqIaM2mbNoNenKtJdNk1TcXVvZ+PwJU40kw7mKtHZY0MHIsySDJEwQRpHKoh03URdylf4vjwHqQ8BrjrQg5DupPkXkyEjfswnvSfS53zK+a3fx/S1+Q1kgq2IvW7cRkE5YnKp80xMTp5R85qvu2a717X8u378CWSNcEeDx6quV1LDUb/wDLYeZffmCkfGq6npJ5J64Srv8AiuH+q/IWPKoqn/iEccjL51JaN8q6N55jXUeZdO1R9zyQfsOl8+VS/Z7j9VNe0R4fiCo1w5SA+WAAOQM8/LM8piqz9HPJCMdW6vf9Py+ooZYxk9ttgHxlkn2IGZdkScusrqd+ebnGtC6bqEt5W9+757P+wvUh4D/jGzI+j0kSMiHmk8+YDj+1Wf3PqK3n9X8f3X5Ferj8GdjbytlyLlCrB0AMwJkgnNqCeW9dXT48kL9R22zKc4trSitW5AqQyVsO2UtlMCNSI32rOy6ZNgrwUMCcp0hgst3A7R7qdCT2Ax10M3liABqBEnmT3maqKpEyq9iuKpCDWrQBoaYGjhVTw3zEZmByz9XLBg9M2o+FcWeWX1I6eFz8b2+nJtBR0uyzhjbITNkjLDfaD59D8vurLKsynLRfKrxVblx00rDWxZ+1v+UN9de42qfW6rtH6fD9w0Yxrti1DEEnKBBkQ2aR8DMGOk1UM+duKa5fFcdxOEEmMqqQgBQAr55IDZ+epEjlFXKc4uTad3tXFCVOh8RYtANlYEwcst3ERG+k6VGPP1EpRuNfgVKGNLkVo2coJyhhbZSO51V/zhqPlWeb7ypyUbq0/wAuV8mEfTaXyAezYGbUmCcvnGoAkbDnVrN1Tp189mToxj37VgmM3sgAEMPPBfQ6aGAuvOaiOXqo20uXvtxst1+PYprGzKxqoCoT7ILHNOp5bD9zXf07yST1+fFbGE4xT2KprdkDGpYDVAx6AND1xYnzZlthQG1Ru/b/AMVnRo2jOpohiqhD00A4rRAGKYEqmgaJQaQg5oGPm5Uq3sBppiGJoAjNMAGNMVEbGmIAmk2ANS2MVRYCpDFQAzGs2y2NQiWPVCFVIBxVJgGKoCVKYBigEHSAKaBjUCYDU0ABpiBegGRmhgAakBqlgNNSwHqWMQpIZ//Z"/>
          <p:cNvSpPr>
            <a:spLocks noChangeAspect="1" noChangeArrowheads="1"/>
          </p:cNvSpPr>
          <p:nvPr/>
        </p:nvSpPr>
        <p:spPr bwMode="auto">
          <a:xfrm>
            <a:off x="3683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AutoShape 6" descr="data:image/jpeg;base64,/9j/4AAQSkZJRgABAQAAAQABAAD/2wCEAAkGBxQSEhUUEhQUFRQUFBYXFBgWFRcXFBcUFxgXFxgVFRUYHCggGBolGxcXITEhJSkrLi4vGB8zODMsNygtLisBCgoKDg0OGxAQGywkICQsLCwsLCwsLCwsLCwsLCwsLCwsLCwsLCwsLCwsLCwsLCwsLCwsLCwsLCwsLCwsLCwsLP/AABEIAPQAoAMBEQACEQEDEQH/xAAbAAABBQEBAAAAAAAAAAAAAAACAAEDBAUGB//EAEoQAAIBAgQEAgYFBgsHBQAAAAECEQADBBIhMQVBUWETIgYUMnGBkSNCUqGxYnJzwdHwBxUkM1N0gpKys+ElNDVDosTxRFRjdcL/xAAaAQADAQEBAQAAAAAAAAAAAAAAAQIDBAUG/8QAOREAAgIBAwMBBQYFAwQDAAAAAAECEQMSITEEQVETIjJhcaEFFIGRsdEzQsHh8CM0giRScvEVQ2L/2gAMAwEAAhEDEQA/AOFxVrNcuGQIMme//mvZWxmuCviLJQxuBGsEDzCR+/atE7EyLNTJsMNVhZIrU6CyRTQAamgLDBpBYU0CHmgBqABIoAAg0wAcGmBEwNMACKBWDSGNNSwHqRiBoGbi3CrOi5GLshKsB7KpuCRv5p+Fc9Wykx8Vj1co4uQpMXFImSMs5RHsxtoI161UVsEmYl95YmZkkyBA+A5VqiGCKtCJFqgJFoAkWkAYoGHSEPQAxoAagBjTAjamBG1AmRE0xAmgYJqGMVIBUhos8U9ueqWz/wBArECsEO8b1ogFVCHFUgZt+inBlxl7wmuG35GcMFDDyCSIkcqy6jK8UNSV7lRVlPD4K46C4lu54Z2bKY9xYaT2qvVitpNJhp8D3LDLGZSJ2ntvVKalw7FVFhcDc8MXcp8MnKHJAXNvlkneOVS8sE6b3HTGtYdm0UZj0Uqzf3QZNL1YeQ0sjI+7fsa0JoIISCeQ3JIAB6SedTKcY8sdMe9hmUKzDyvOQyCrZYzQQY0kfOiM4y2iwquSA1YiNqYEbUxFjB8MuXluNbAK2lzXDmUFU+0QTJHurKeaEGlJ8jSsoGtGIPDWGuOqIJZ2VVG0sxgCfeazk0lbGh8XhzbdkYqWUkNlIYBhoRI0qITU1aG1RFVtgi5xYa2z1s2z90fqrIERrdAgyRpEDl3q0MA2e+oEkRVioipiZ138GX+/D9De/wAFcvXfwvxRcOSthcK1zhFoKjPGOJIVS0fyddSAD+5pSaXUK/8AtBe6Zd3BNajPbKZgSoZcpIBgkA8p/CumMoSfssVM2nH+y0/r7f5Fc7/3P/Er+UxSv7/srpqyDuuG2VxaYK/cUM64pcNiJE+IjAFGbqwGk968+beKU4J7NWjRUzGtcNGLsoLJU4iybwazorOrOWz2R9YgAKV3hVq4ZPTkpT4aVPwTVrYzuDW/5TZV1n6VVZWGmrAMCp22rpzVocl45FHknx2ES/bOKwwhYDX7I1Nhm5r9q0dYPLY1niySi9GTns/P9waXYpcP9jEaAxh3ZSQDDArDCdjqa0zfy/NBHuW/S1smIyoAq+FZMBFiWtqSdtySay6aOuNtvlhJ0UPR3ivqt9bhGa3BS8n27TaOvvjUe6ts+L1Melc9vmSnTI/SPhXqt9rYOZNGtP8AbtNqjTz0/A0YcvqQ1d+/zBqmScLf1e2cTtcJNvC9c8fSXh2RSBP2nHSss1yl6a/Ea2VmMigAAbAQK2W2wh6TGi9xca2v0Fv9dZv+oFEVSBlzD3TEAjMeo1juT760HexBfYEyNevv7VSEzqv4Lv8Af1/RXf8ADXL1/wDB/ErHyUbSzwe1P/v/APtqK/6lX/2/1D+VGTbWNq6kkuCTorg/2Wn/ANg3+RXK/wDc/wDEr+UxJrqJOz4DeNg4LDH+cu463furzt2wAttWHJmJzQdgO9edn/1ZSkuEmjRbUjkb6FXO4OdipGh9owVIrsxVLGl8DPhnU4PiHrIwz3oOIXG2rS3Ih7tsqWYPHtFCE835Y61yTh6TcY+609vBa3pnKcHxtywUuWzDBQNpUgjVWH1lPMV2yxxyQ0yIujfu4W09jEYjDwi+AwvWSdbLsVgpOrWjrHTY1yuclKOOfNqn5RWz3K3pjinXErldly2MNlgxH0S0+lxRlB2u7FJuzmGWPlXeiGdRgMP/ABhhBazKt/BnysxhThHPnJn+jIn3GK4Zy9DI5dpfqv3LS1KvBgcXxwvOPDBFm2ot2FO4tiYZh9piSx7mOVaYYNK3yyW7ZSrQBUhmjxxY8Hvh7f66zf8AUDNFUgHqxD1SAvcK4ndwz+JZbI8EZoBMHeJHOpy4Y5I6ZDTa4CGPueF4OYeFnz5AqgZ4jMNJBjT3Ulgipa+49REK1EXU4jdFvwg/0ebNkyqRmiM2omY0rGWCLlq7jsa3iXGqtlPVQoPzAkUeku7Y9TFhrzW3DoxVw2YNu2ffNJmT3NW4RcdPYm3dh3cbcYBWclQWIBCmCxJMacySahYYLgepgW8Q6srhmDp7Dc15+XkNelP0oU9uRamVya0SSVCBzETBIkQYOhHQ9R2ocU1TC2S3+JXmMtcYmAJMEwNANRsBWa6bGuF9R6mUr91mJZiSTua1jBRWxL3JkxeS26J7V0BbjHSLYM+Gg/KPtE8lAG5rCUJTluqSKvYp1qyRVIxUhmrx8SMOeuGT7iwrPz8wM+1b3kExHariMa+uvSdY6VYmavGFSyMOy2kIfDW7jg5oZiWzeaZWY5ERXPhc8jktVU6HKl2I/SLBJZxNy3bJKKVjMZZcyq2RiNysx8K16fK8kLYpKnQ3BuGtiHKKQDlJE/WaJVB+U0GKrLlWNJsajZJwIK1+0GUMjOuZTMMvMdtOdGZv05NPegjyXMfgUa2MThpNhyMymC9h218O5H1fstsY61niyu9E/e/VDaXKILIHgXTlGYXLIDR5gGF0sAe+RflVTb1xp+Q7MrVqQI0DGoEAaYAmmBE1MCJ6BAVDAakMVSAqQzb4mBkwskgnDxt0dqiPLRS2Zj3TsOnPrVCYBM1SJOm4jj/BbAv4du4EwlklXUEMJeRO47HlpXJjxa3kSdbmjlVFHjnDVSL1lmuYe6SUdtXVt2t3m/pBPPffrXR089tEtmuUSwG+iNsLcyXEIuN5WlbuhWdPqrH95qi1Obem1wiqrY3r2HU4zD37Q+jxRzqADC3RIuoOkOZA6MKyjP8A0ZQlzH9Ow+6Zh8D4i9jKyQQUCujCUuJGquOY/CurJiWSKT/PwZxdI1+IYS0MM92w82rl6yMjGblpwt8m2/UaiG5juK54zk8kYz5V/J/ItrZ0LgmDS/Zv2wg9YVBcstLSyqZuJlmC2XUGOtVnnLHKMr9nuJU0YpNdZJewKolq5duIHkeHYVs3mvHUsApBIRdTy8yjnXPllK1CL37/ACGijft5GKufMPaAA8p5q2wB7cquOS/dV/HsFImThxe21y0Q4tibixFxF+3l5rPMTE60LLUtMlT+gmu5Nx6wi2cGyIqm7ZuNcInzMtzIDqdNBsKnDKTyTTdpcDlVIxG2rpRB1PGeB23vKlsLaC8PTEtlUnM2TM/Pc8uQrzoZ5Ri3LfejRxV0YWH4Z4tm7dtNJsBWuIwhvDJy51IkEAxI71v6tSUZKr4Jq1ZnVqIekNGpxW4Rbw4/+HTt5226VHkd7mSaaExxVIRNiMUz5c7FsqhUnko2UdtaUYRhbXcd2PavsoIViA0ZgDoY2kbGO9XLHGT3Em0IuWJZiSSSWJ3JOpJNVGKiqQ7LNnFXAFAdwFJZQGICsd2EbE9RUSxQk7aHbBWr4EH+/wC/786Vd2BZwGNexcS7bMPbYMvSRyPY7fGpnBTi4sE6NXjnCgb6erj6LFDxLMmAoPtqx5BDM9BFYYMtQevmOz/z4lOJL6P3Uv46ytv+btK64bMIzOFZluEH6z3AGjso5VlNSjhlN8v9Br3qOVtyAAZmNZ3nnM6zM13RpJUZ88m96D3SMdYG4dyjjkbbKQ4PbLJ+FY9Ul6T+BUeSL0hA9V4eVkr4F4KesXvxgj51n0zbyTvnYJ8I5967kZnoF4/yzWY/iYTG/wDMmvH/APqf/n+5t/N+BzfD7P8AI77YZizkBcUhADrh5zB7YG6lgAx+qANNZrom28sVPbx8yVxsYFdJIqQGhxU+TD/ov/2amuR9yb0b9H7mNa4Ee3bWyge7cutlRFJIH4HsIrnzdR6VKrsqMbNK96LW7QRnvOyXHCJcFvwLTaiWVrgZygBBNwIVHWuSXXz7UjWODVwmzu8H/B+LSMqWMFcDoQTdN65dMjQrdJhevlQDauWWac3cmwpVscBjfQLiNiAcO14AAZ7BFwH3row+Veri6/HVSZm4b7GDlILKwKsrFWB3DKYIPuNduPIsitENUSrVgiRaQBCgBUAa78Ua3hPV9CzuzAx57VlgA6z9U3SBpyCn7Vccsccma+3cvhGOlwqQykhlMggwQRqCDXW0mqZn3LfEeILfYvcTLdPttbjK5+01s+y3UgwegrKEJ41pjuim0yraxhthhb8pZSrOfbynQqkaLI0J1PSNZcscsnv8BaXBYw3F4s+r3U8SyGzW4bJctOdC1toIg81Ig9qJ4nq1wdP6MSe1MzbpT6oY/nQPnl3+6qvJ8ELY3L/pOrXvF8Ej+R+q5c42yZPEnLpprH31yfdpKGm+9lOSuzF4Zj7mHuLctNldecAgg6FWU6FSNxXROEZxqRKGx15HYslsWgdSisWQHnknUL2JMbTRHUlTdjK4piL2OUsLCqCzG2AqqCWJLNACjUmonJRTbew6t7Hpvob6CW8JbbE8QZQ2UM1tm+htKhzA3eTsDrrIHKTrXj9RmeWSpcG0Y6TD/hA9MBiDb8LDQiz4d6+jgupjMLdswChhZzyNvLW2HoVk99/gVHqJ470OrMC76bcQb/1dwfmhFHwAXauxdDh+JjrZsYj0/wCKeAQ4RUuDKl/wWR++Rs2QtHMLpWX3HHrrV+Hcep0cWgj99a9OMUlSIZOKbAltIWMAEk8gJNS3XI0WEwTkMVQkKJbL5so6tlmB76hZYPa0OmQ1oIKxhy7BUWWYwANyTyHU1Lair7ByLF4ZrbFLilXX2lPtL2YcvdRGSkriJqisasAGpiIzQAV/DumXOpXMoZZESrbMOxqFKMuNxU0ScPwFy+4t2ULuZhQRmMbxJE1E5RirlsC3ZXu2ypKmJUkGCDBGhEjSkmnuhgVQD1LA1Wx72Hw16ycty2gZTuJlgQw5ggkEdDWWbEskXFji6Zp+mXptd4gttMvhWlEvbViwe51YkAlRyHck9ufB0qhLU2VKVoD0tb+T8M/qb/5ladOv9WfzCfCObFdiIOp4vZZuH8MRQWZrmMCKBqWL2gAB11++uTG0uonL4Itr2YmNjrS2nNtSLjISrvrkzjRltge0AQRmMg8tNTvCU8m/C+otkTcOvWswGITyHd7fluJ+UB7LjsR7jROORK4O34YJpnRWPRlh6zhlZWvlLL4eDAv2JZnFsnmRk07EVzTzqahNr2bafwKSpHNZGtkjzI0FWGqtB0KkfqrscYzXkk1OI2VXC4R0RQ91sSLjRmLeE1oJoxIGjnYVgnKWaUb22KuknRaw+GtlMHiEGRjjFs3FBOUspRxcQEkiVOomAaTlK5Y5b7X+o64ZB6Xvlx2LACmb7asuY8thMfGl0sLwxd0KT3I8LbU4LEXSls3Ld/DojZBor583l2M5Rqac9ayxhqe6f+cB2ujFu3iRBCDbVUVT8xXTGDTu2yGyXhOCW7ci4SLSA3LxG4tLqwH5R9kd2ozZNEbXPCBK2dHxO6eJYD1jKoxGCbLdRBp6rcJNvKOiRlnsa5MUXgy6HxL9SnurKX8Gf/E8N+e3+BqvrP4L/AmHJy55+8/ia1h7qE+RqAFQBd4j7Nr9EPxNJh3KQoQHX+kPELtrC8NFt2UHCuSBG/iR0rlxY4zyzvyaSk0kYI43iP6Z/n/pXQunx+PqydUjuuD4uTwR77TN7GDMx+sTbVDPviuKcKlljHwjRPizz/EYRrLtauAh7bFGB3kGD+3416eKScE0ZCStBHS+k18hMAJIuJg1LQSGWXY29dwcv41wdOk55PFmkuxocHx6cRZcNjADeby2MSoi4GjRLvK4D13pTxy6f28b27r9gW+zMviX+5YH8/HDfnmsfsq8bvNJrwgfCKeAxDNdw4J8tu8pRRsCzoWbuxganoBpWjxpKUu9Anui76bj/aGK/TH8BUdH/BiTLkbB/wDDMV/WsL+FyjJ/uIfJjXunPNXWQbJwi28MqG/atXMQRcuB/FzCwv8AMqMltgAzZnOoPlTvXHPLqy8NpePJdbclz0OxdnCYgNcxOHazcU2r6BcR5rbe+yBoY59anqZPJHaLtcBFV3L/AKM8EbB8ctWGkhXY22P1rZRirTzMae8GlmyrL02r5CiqlRwJGp95/GumPuol8jUxCqRmvisKClksyqDaOUkjVsx07DrNJ8sdGXdtFDlYQelNCNPjXFUv2sLbVWBw1lrRLEQ0sGkRqNZrLFjcZyb7jk7RlV0ok2eIcWW5hcNYCuGwxunMSIbxSpMAaiCorGGKUc0pvhltqkvAeN4wMSAcShN5RlF62QGdRsLqHRiPtCD1ojhli/hvbwxWnyUrN1FM5M/QXPY/tKurDtImrfqS42GqRbGNDi4cQHuXHZWFwMoYEAggrEFSMsARGXSp9J46WMeryLCYzwmz2gfEE5GYjyEiMwUbsAdJ0B11onCeRaXSQJpEmIxobD4ewEI9XN0hs2hF3JIIiRGQaz1pRxyWRy7BaqiDC3gjo5BOR1aBpOUgxPwrWauLSBbbk/HeI+s4i7fyZPFbMVzZoMAbwNNKjBjeOCixN2wbXE8uFu4fJPi3LdwvmjKbcwAsazJ1miWJvJGfgNW1GfbKhpdSyjdQ2UsOmaPLPUVrLVp9nkS5D4tjTfvXLpGXO0hQZCKAAqAwNAAB8KnBj9ONA3ZSNa2Sdenp1FzCXThw13BoUVzdI8RSsQ4y6RuPjXnvpZVKKezZetcnNm/YJJNq4JJMC6p3M/0da6cqVbC9llbEupbyIUXkC2ZveWgT8qqCkveEyIVQG6l0FLYZMwRM2hOac0QB8KmSdlprcy+IW4adYcZhJ83x+NCJlyVxWiEIU0AVUgDQfdvTsZItMA1NIAxSAKgB6ABagCMmmIjamADUCAJpAhqlgNUjGooBVDQFrFGBaPPLp8GNOXcCBGBaXkgmWjczvUoffc0MdZAVpQDIwRCpGo1Mt8vfrVLkckRcF4a2Jv27KEAu0SdlUasx7AAn4UpzWOLk+xKVsc4qyHlLOezOmd3W66/alWCoSNYgx3pQjlkrcqfy2G2l2NnjHC1wovhHzWrtizdssYBZGuKYI+0IIMdKyhleVxvlNpltVZR4laFtbdqBnVc90889yCEJ6KoXTqx6mumDcrkyWq2K9vDOwzBSR15dKbyQTpsWljtZYNlI8wgxodxmGo7GaFJNWh01sDNUIcmgA7mGcCSpgrnHdJjN7p0qdcb5HTKpNWSF4LFWYCVXKGPQtoPnScknTCgL+Gdc2ZSMhCvMeVjsD99JZIuqfIUyvNNiJ2wbh2SBmQEt5l2USYMwfhWTyR06uw6dlerEKkMVICbEnyp2U/4jSkBAKlAIVaYGjwDirYXEW76qGyHVTsykEMvaQTUZcfqQcRp0wMWuHDE2WueHqVVkGdRyUtmgx17bUQlkSSa3DbydPxhFNzCJdErg8Dba+OpJNxbZPfMi/wBqubC95td3SLrdfBHPviWZXa4Mz3dQcv1s2Zrs8hy+MDY101/qJQfAl7oFp1Fu6p9p/DyjLPssSZOw3qsibnGkCexpPxC2zGTIlQPovqjDtbYbf0mQ/wBma5/Tmk6/zcrUg8LiEdlVtRNr/lgQEt3BcOgkmSp5zlGlE1OKb37/ANKC0yHF4gZIaC7KCMgKkCFAFzMoB9ljsDLHeaWJT1Jq9gbVA4fFoEW3ckgXc2igwhRswknbxPDbLscp667Zcbcrj4+vYlPbcfCcRQZM8yjWCzBJNzIzlwQYiVYCTvlqHDJyvjtYJop8MxKIXW4C9t0ZWAGp5oY5HMB8zW+SEpQVcoSruT4jiaXFzNmW8bQzuACPHWFDAbxkBE8sxrD0Jp/BD1pixHErbhtCs27yBQgiXylX301B0G06URx5F8eO/gTcaJL/ABKySxUuuYXQwyDzlgMjE5uW0dp5ms/SyVTRWqN2YFdrMhxSGKhATC2XKqokwf21Mx0BesMkZgRO09qlCewFWgGpgW7QS2ZfLcI1CA5kJ5eIw0y9VBJOxisnOUto/mVSXINzF3HLs7szXTmuEn22mZaO/LYcq1hBRil4E3Y/isRBZiNNMxiBsIp+lG7rcLZq4TC22OHVgR42YM2b2T4hQNliIEAn41jOc05V2LSWxWXDHIWJAKrbZl55bnskHny071azJuidLRdw2GtsbKkEeKjEsG9lgzgGI28on41nOc7lXYqhsJg0IEx5/Vo0ba80MeUMANJpOcttO3P0Q6S5ImwWZlGZE8RwLYg6qzlAQJJ5SZ5c+VOGbbdN7W/1FpK7YUZQxuABpySpBfKwVso33PPpyq1n3qmLSSXuFgF/pJCLf1CHVrLBCBPIk7/dQuotLZ9vqJoWJ4eGLMpCqi2i4AJhXtls++2ZSPew61Ec7ivaXdg42ZIrrIBqGA1SAqQxxQgLvDhJy5fb0zc1GvwjrUzLXggxV4HKoBGSRJOpE8xy1n51KE2QVRIpqgHmq35AIVSAkWqGWPHcgLmOUAgDTQHUgcxJOvWsnii22+5SboN7zMACxIUAAE6ADYe4culCxxTugsdrzEBSzZQIAnSDqR7pJ+dJ4ot2K9qC9Zf7baZY1+xqg+BMij0o80FsE4q5p538plddmnNI6a6++j0YeAtkfrD5QudsoJMTpJ3Md4Hvp+lDwK2CcZc1+kfXNOu+fV598CaFhh4C2M2LYhgSxLBVJLH2F2SPeB8qTwq1XCdg5FWa1JGNSwFUgKkMVFgWbN8BGVi0EgjLyImT+FTItPaiPG387kyY2E7wOvepQm7LeB4bmGa4cq8hzP7K8vq/tNY3oxby+iN8fTuSuXBLi3tW4CBNpM+ZuXx615i6jqMjuUn+GxtoguEZxx45gfFY/EValljxJ/mFR7osrZV/ZgH/AKf9K6sX2plxOsm6+ovu0Ze6RFCpg7172HNDNHVB2jklBwdMJTWogxSAegBzQIBjTERmmAJNAAGgTBqQBqQFSYCqRjigYzVMhkmGQE67V5/XZ3jhpjyzXFDU7NcXyVjVUUgMRo2piB0idT3r57RUvL/z/Edl2vgVcRcUeW2uVeZiO3vJ33rSMW95MTa7IzTc2n4/dW2kRdw1nTMkTvH1W/Ye9ZOW9SN4w2tD37gYDry/ZXT0eeXT5P8A8vlf1IyxWSPxIlNfVp3ueWSrSGFQAqBAMKYgCKYAEUAAaTAakIE1DAVIBUhj0hjNUyAsKMoBiYBJ6aCR868DrJOWZr8Dsx7RNVlItBQMx0meZJ1Yx31rzU052zdpqOxncQZyPNptI7xr7tZ+db41FPYh2ZjP9wn5c63J2NHDXNB05dK55Lc6YPbYStqR11/Uf1fOnWxDe4Ir6f7PyOeBX8jgzKphrXYZhGkIt4nh1xJkTBIOUhoKgEgxtAYH41y4utw5fdf57ctpfVGksM4lV0MZoMTE8p3j310646tN7mdOrIjViAY0ABSEMakAaloBUmMVSAqAE1Sxll7WZNNymnwFfO9T7OeV+Tux7wRtW3kT1rzWqZumY3E1JaRMkbzpuCNPhXVhaUTKS3Klq18B25DnWjkJIuKuwHT8dqyfk1TrYbIc39n8T/pTT9kT5DvJDQeg/bX0X2Wv+nvy2cWf3x1WvQMhnSQR2NNOnYn4OixmNXOSpV5vHKqaZrTLlueJyLGFAO4j3V89g6Objpkmlpdt701K46flu2ds8ivbyY3EWUEW0MpblVP2jPmf4mPgBXq9HGco+rkVSl28LsjnyON6Y8IpMK7TEA0CANJgDUgNUMBUDFUgKigEallM1ODjOCv1l1HdefyP414f2tjcWsq44f8AQ6unldxNHDWcpCnY+x3/ACPeK8fI3JWvx/c6UUb+CeZJ/wBO9arLDwS4sjtYZTIMnmdJ7ad/2VUpS54BJIverhVzMCB0PtTyAA5npWLk5PSjT5h28EYzuAFEsx005BQd9PxNNSc5LHj5eyJ932mZDXM7FjzM+7oPlX2+HEsWNQXY8yUnJ2bmE4arpa01dXJObzSpaAqc9BXl5+tyY8uRdo1Sryu7OqOKLivjZGOFjM4liVRGgAZpYgZWkwCJ1rX789MZKt21e9bXv9CHh5+Aa4O211LWUjxFSGzEw7qI0PKah9RmWKea70t7Ndl8fkN44alCuUVRhFK4fcG67Kx32cKIHaa6I9RLXka3SimvxTZHpqo13f8AYmHDVCXPISyuijO4XQrcJOhg+wNK5n1s5Sx+1Skm3SvjTtv8y/RSTdGOy165y0QstMACKTQgTWbQDVLGKpAVMB6koezdKMGUwwMgj99fdUzhGcXGStMFJp2jsuHYi3i11CowgOrRkadfIT8dOVfK9X9n5emdwuUe1cr5noQzRyLfYsPwa9CmeQlX8xGm2fQn4zXnevjuq/L9uDbTLyLCcMvjSLazzhmJ+BIonlxvz9ECiy4/CktfS37g/OeNB0RQNPgJqcbyZ36eKPPj+rBqMd5M5fjnF/HOW2CtobA+05+03TsOU19h9l/Zf3Va8m839PkcGfNr2XBmIlevZzmjZxxXw9B9GHA31DzM/M1yT6WMte79qvoarI1Xw/qSLxA5crKrSoUkyGKqZWSDqR1qH0UdScZNb3W1XVfUayuqaQT8R8wYIocKFVpJgAZQQCd450l0XsuEptxbtrz/AGB5d7rcjs47KLYyKfCJKEltywbUA66gVU+k1SlJSa1JJ1XCsFlpJVwD68IZfCSGYMRLe0uaDM/lGkuialGSm/ZVLZcbfsHq2qpFBq7kYkTCqJI2oAjNS0A1TQxqhoBVIDmkWxopoksYa+FVlKZg2WdSNpOke/7qqgXFF9eP3kMWbjqgACqYYR3DA6zXLl+zely7zgr88foaLNkXDJm9KcWRHix7kQH5xWUfsXolvo+r/cr7zlfczbt9nbNcZnbqzFj8ztXo48UMa040l8tjKTcuSycIy6RrzUasJ6gbVMc8JcfmU4NBvg3ABgwQDoDpM6HvoamPU45Nq+P82/Mbxy5C9Xf7Df3Ty3p+tjutS/MTjLwSeqNJUQSoBMcw0RHU6ip+8QpPy2vyH6btpAjDvMZSOsg++qebHV6kJRYvVHylspgRyMwZ8w020NJ9RjU1C1e/0D05NWQ3bLL7QIgwZHOrjkhL3WS4tchYjBOpIKyRocsmDMax3BrPH1WKau/zKljlEgOFf7D/AN0/srT18S5kvzJ0S8FcoYzQYHONPnWjkk9L5IptWRGmxg1LEKpGKpoBVBQhVIQqoQ4q0BIik7A6b6U7oa+BIVjQgg8wRr8aaae64HunRfXHkszZFLMPOddepidNdTXG+lWjRqdLg0WV3dblgcRZpORTzO+0ODz6Oay+444JLU/Hb4fsX60m+CT+MXBDZBEEAkNGsbGe1S+hxSThq/Ttf7h60lvRFax5V84AkhR28uUj/CK6H0sXBQt83+v7kLLJSboNeJNAAVTAgbnlGmuhjmKx/wDj8XkpZ5LsSX+KD6i+/N0AIGx38zSedZ4/s/nW/P1HLP4KmKxLOpBXQ+aYJ7EgnYE71048GPHO0/h27mcsjkt0Pcx9xXZisFzmIYGPraAHkcxqV0uLJjUE707f+ynlmm35Bt8SuCCFBCRyJgAqQCZ/IH31M+iw29T5+Xx/cFmn4KQxZFs2wohjqdZ3BABnbSuh9Mnkjkbdx+pl6j0uPkqE10EgmpYCqbAVIBEVn2LY6IToBJ5RVE0MKpCHqkBawl8KtwESXTKNJE5gdde1ZZsTyOPwZpCWmzSfiFosWyTMk5lB1nQ79NI+NcMej6hR0qdV8/8APibPLju6JWxdpYhQZUEQqyp1kMRuT5Z6R3oh0+eTdvh+Xvx/cHkhET421DZVYFs+uVR7XIwdtqqPS59S1SVKvPb9weSFOkNbxiQkgtlUAgqIaM2mbNoNenKtJdNk1TcXVvZ+PwJU40kw7mKtHZY0MHIsySDJEwQRpHKoh03URdylf4vjwHqQ8BrjrQg5DupPkXkyEjfswnvSfS53zK+a3fx/S1+Q1kgq2IvW7cRkE5YnKp80xMTp5R85qvu2a717X8u378CWSNcEeDx6quV1LDUb/wDLYeZffmCkfGq6npJ5J64Srv8AiuH+q/IWPKoqn/iEccjL51JaN8q6N55jXUeZdO1R9zyQfsOl8+VS/Z7j9VNe0R4fiCo1w5SA+WAAOQM8/LM8piqz9HPJCMdW6vf9Py+ooZYxk9ttgHxlkn2IGZdkScusrqd+ebnGtC6bqEt5W9+757P+wvUh4D/jGzI+j0kSMiHmk8+YDj+1Wf3PqK3n9X8f3X5Ferj8GdjbytlyLlCrB0AMwJkgnNqCeW9dXT48kL9R22zKc4trSitW5AqQyVsO2UtlMCNSI32rOy6ZNgrwUMCcp0hgst3A7R7qdCT2Ax10M3liABqBEnmT3maqKpEyq9iuKpCDWrQBoaYGjhVTw3zEZmByz9XLBg9M2o+FcWeWX1I6eFz8b2+nJtBR0uyzhjbITNkjLDfaD59D8vurLKsynLRfKrxVblx00rDWxZ+1v+UN9de42qfW6rtH6fD9w0Yxrti1DEEnKBBkQ2aR8DMGOk1UM+duKa5fFcdxOEEmMqqQgBQAr55IDZ+epEjlFXKc4uTad3tXFCVOh8RYtANlYEwcst3ERG+k6VGPP1EpRuNfgVKGNLkVo2coJyhhbZSO51V/zhqPlWeb7ypyUbq0/wAuV8mEfTaXyAezYGbUmCcvnGoAkbDnVrN1Tp189mToxj37VgmM3sgAEMPPBfQ6aGAuvOaiOXqo20uXvtxst1+PYprGzKxqoCoT7ILHNOp5bD9zXf07yST1+fFbGE4xT2KprdkDGpYDVAx6AND1xYnzZlthQG1Ru/b/AMVnRo2jOpohiqhD00A4rRAGKYEqmgaJQaQg5oGPm5Uq3sBppiGJoAjNMAGNMVEbGmIAmk2ANS2MVRYCpDFQAzGs2y2NQiWPVCFVIBxVJgGKoCVKYBigEHSAKaBjUCYDU0ABpiBegGRmhgAakBqlgNNSwHqWMQpIZ//Z"/>
          <p:cNvSpPr>
            <a:spLocks noChangeAspect="1" noChangeArrowheads="1"/>
          </p:cNvSpPr>
          <p:nvPr/>
        </p:nvSpPr>
        <p:spPr bwMode="auto">
          <a:xfrm>
            <a:off x="5207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8" descr="data:image/jpeg;base64,/9j/4AAQSkZJRgABAQAAAQABAAD/2wCEAAkGBg8REBAUEBAQFRUUEBQVFRAUEBEQGxsRFRAVFRQVFBIXGyYeFxolGRUUHy8gIyc1LC0uFx4xNTAqNSYrLCkBCQoKDgwOGg8PGjUkHyQpNDItLCkpLiwtLCwsLDQpKjUvLCkpLi8qNTQsLS0sKiosKTUsLSwsNS8pLC8vLC4sLP/AABEIAOEA4QMBIgACEQEDEQH/xAAcAAEAAQUBAQAAAAAAAAAAAAAABAEDBQYHCAL/xABLEAACAQMCAwQHAwgFCQkAAAABAgMABBESIQUTMQYiQVEHFDI1YXF0I4GzFjNCUnKRkqEVJLHB0Rc0RVRVYnW00iVDgoOTsrXh8P/EABsBAQACAwEBAAAAAAAAAAAAAAADBAECBgUH/8QANhEAAgECAwQIBAYCAwAAAAAAAAECAxEEITEGEjJBEzRRYXFygcEikaHwBRRCUrHRQ5IjROH/2gAMAwEAAhEDEQA/AO40pSgFKUoBSlKAUpSgFKVTNAVpVM0zQFaVQmoy8SiMRl1jlgElzsMA4PX5VhtLUyk2SqVjrTj0MjhV1hiMqHjePUB1KFh3vuqz+U9v1+00atPO5b8vOcfnMYxnx6VH01O17m/RT0sZelYy47QQoJfaJSRYwgG7SMqsqp57MK+r7jKxNbKyPm4m5Qxp7rcp5O9v0whG2d8VvGSm7RzNJJxV2ZGlatY+kCCa0NwkUoxNDGYn0I450iIj7Egr9oDsd8GpHD+0008k3Lt05MUksZlNxh9cRKn7AIcAsNiWzjfHhU7ozV7rQi6WHJmw1TNahY9trm4MQt7KJmexhuir3hjxzSw0D7E6saeu3XoKtz9vCxtuVyIuak+s3UhjEcsDojxkjq2WP8NZ6CfYauvBczc81WsHw/jMj3EcTcllazWfmxMWVmLBToOd0PUH5Vm6iasSRlcrSlKwbClKUApSlAKUpQClKUApVDWvXfpA4XE7xyXkKOjFWRiQQw6gjFbwpzqO0E34K5htI2Klax/lK4P/AK/b/wAVP8pXB/8AX7f+Kpfylf8AY/k/6Mby7TN8XumjgldOqoSMjOPiR4461iOLXTRLGVneTIlJ7yL0tpHG8YGBlc/dtVp/SRwgg44hbg+B1Z/lWNXtZwwezxKzH7MEY6jB/kTWssNiF/jl8mZUo82Za+4s7JkFcpdxqIlOHOmcLuSejeG36Q61IuuIvyIJRMijmLzH0bDOQQQTsA2xB8vCsL+V9kTkcWgz5iJfuqv5VWp/0vH/AOmKjdHEL/FL5GydN/rRm+F8TlkYBwN42MiaSOW4YYQnxyCf3Z8awkLs9mbcJNzAzMFMUighZNWnWRp3HTevn8pLY/6YX+AV8Nx61PXjA/hx/fVerhsTP/FL5E9OpTh+tfXl6GWuZ/Wnt1jjlXly63d42j0rynXSCw3OWHTbaowScWRtPV35mjlatuXg7czX5eOMZ26eNY1uMWfjxj/3f41bbi1h48Z/m/8A1VC8Him79FK77iRVqKVt9WXiZT+h7hZ5pUUlo3RkDYxIvJVZAvk3d2NZLjNnLOeHuifm7xZXViFKp6vMh8dyC67fOtTfinDT14wn36v+qrDcQ4R48Xh+8f8A3W9HDYyi24UJZ/fYYqyo1klKp8kSh2Ku1srVUVRMnLSaPWuGiiuhPEQ3TUpXb4Ow8sZC84NK96kqQwWxWVjLcLcbzQ4YKjRAYJOVJLdN8HzwRu+Df7Wt/wCEf41T1vg3+1oP4R/jVpz/ABJ/9d8+3n6FVYTCWt0n0J3BuCX1q0Dxy8PZl4elq6vcyABklZgy6Y+8MEeXU/Orn5MtE9m8VxZytEblpjPJyw8lwQWYKqtgAjOPgKxpvODf7Xh/hH+NZPhnZ+3u43ezvUlCtpLBO7qwDgkHrgj94qOrX/EYLfnQsjdYPBvJVH8jY7GPM8UhktdQtzGyRFmOdeoCM6gNAx4rn4jpWdrktlFI00aJ7fMAGPAhtznwAwTn4V1kVUwmMliU242sTYnCLDNJO9z6pSlXiqKUpQClKUApSlAKUpQFCK8sdvPel99Q9eqK8r9vfed99Q9dZsr1mfl90V6/CY48OkVNbBQuEP5xCcP7J0Akj7xXylbZb9pbdYj3ly4CJL6tHG6mJAAZli9pQcMOudfXukVgL+6SRkKZ2jAZjDFAWkySWIjJznbrvtXXUMRVqSanC3eU6kUlkfMdSo6ix1KjqaZCSY6kpUaOpKVUkC6tfRr5Wvo1EC21WHq+1WHreIIstRJaly1Elq3AEaSoz1JkqM9W4hFzh0IeeBWGQ00akeYMgBH7jXYez8/qtvNb2iMDcXBfA/R1RohSPx30k/DOPCuOWVxy5onIyEkR8eYVw2P5V2/0eWdtxKGSYiZRHNy9BZRkhEfOVG3tefhXA7a0sbONPoHaGaln3q3voe5+GzoRUnV1ysbb2Y7MC3Gt8GVh9yj9Vf7zWwYq1aWqxqFXVgdNTs5/iYk1erjqNKNKCjFWN6tSVSblJ3FKUqYiFKUoBSlKAUpSgFKUoAa8r9vPed99Q9eqDXlft57zvvqHrrNlesz8vuiviOExdpbFsk5CqDqbGcbHA0jc746fOrskOggH9VTkgr7S6sb/AANRoZGUgqcHffbxGD/Imsvwl8hs8zuDUdPfLDcD2umkdPvzXb1pSh8XIouzyLEdbVwng8U1lE2lUlk4n6rzzzGxGYEkXMevSTqfGcZxWsPEFOBnGFO5GRlRkMP0TnOx/nW7dlh/Urb/AI+n/KQV5X4lUapRlB2z/sU1m7mIuLCCMyKLou6OyFfVnQFkcq2H1nG4NSbfhqG257zaR6wIAnKLkuYmlHe1DA0qatcWuIDNdBLcq3rUw5huGfcXDajy9ON8Hx2zUr/Ri/8AFV/+Plqq5VNyLbd21ru8/BW9zNlvNC14WspCQSh5DnELIYi2BkhHJKlsb4OPhk1SHhMrLqKlE0sxkZWxpR1V8DqSCyjHmRkjqLXCy3Pg0Z1c6PGM9eYK2rtPxNIXhaFVeN5+JpJC2dD5uYOcD/5gbBHTqKr16tanUVOGe92+Dfhyyv6mYxTi2zVvUFfQIJDLIz6RDyijdCQQckMNvmNqxsqkEgjBBII8mBIIPxBBH3VtfDuHQvLHPaltCyESW77vCWhk0tr/AE0JXAOM5675xi/8+UdPXAoxnC+sqF8TsBcADY9Hxjr0lp4q0s+Fa31Td9e7v9c1mYcDD/0TcMpYRPpCI5OBgJIWEbH4MUbH7JqvCeANcztAZBFII2dVZDJrZU18sYYYYqcis/cRr/R9yHLpi14YDiPUQwvbvYxsy432OSMVqHPMMqvbyNmNleOQpyzrAB9gM2Bq1DGTkfPFWMPXq4iE1F2a0y7k9c1z0EoqLVzHFsgHzFSpeFBbRZ3l0mSV0ih5ZJdY9PMk15wqhm079SNvHGe4xwRbi7hkgxHBeI1wXONMOjJvFY9BoIJwdu+o8awHH+JieXKDTFGoigj/AFYE2XPmx9pidySav0sQ67iqeXOXdyt43/h9xnd3b3MU9d19APu+5+tb8CGuFNXdfQD7vufrW/AhqjtL1F+ZE2H4jp1VqlVr5qXhSlKAUpSgFKUoBSlKAUpSgBryv2895331D16nryx2896X31D11myvWZ+X3RXxHCYVKvxNgg+IIIPxByCK+ra2zpbUp216MMxKLLpbbGPBj16CpNzJGQNJHtHSFTlgJno4889MfH5V3M6qb3UrlBx5lEb/ABrZOFdpOTDHEIFYJdi61mVgTKEVANIXGnSg2qVw3h7s3Dm5ETW7WaPcl4106BPMJpGI72sRquCPELWuW6FiAgY5ICqcajk4UHwz0+FeS6lPFXhJZR7/ABXLw0M2cM0T55+ZJK+nTzJHkKglgC7lyAT1GSaydtxRBbiF4NYE/O1CZozzBE0Y6KRjSx/tqNe8NWIwFJBIsgI14x9tFJy51AI9kMRjO+GWstxWwileZrZdLxk822A25a93nQjxX2dS7kFs9DVWpVpSUYu+725q1ss+ZlJq7IkXEhGQ0EQjcAgSl2mZc7Ex5AVSRkatJIBOCM1eHGFMMULwK4j5uGLsGzLIjsQwG26DzyKiyrmO20ru0Tk4G7EXlwgO3Xuoo+6rMiEbEEHyII/kawqVKebWd+13yutb37TXeaJtrxrkspiiVVD62QyMxdhG6KGfA7oEjkLjqc+AxhW2xjIxjBycjHTBHjt1qSImY4VWY46AFtvPA+YqM9WaVKEW93V6/bNbt6mRu+1MkqSrcRiXmpbo78wxki2eR0bIU94mQknxx886/eyo2NEXLAByOa8pJ8yWwBgeAA6+PhfdGIJCsQNyQpIA8yR0Gx6+VRJBVihh6VN/AreDdtLaXtp3GXJvUnS8YMVi1pHIG503OmK+yoCoFiVsZYnQrMRtso3INa89SriJlOGVlP6rKVOPPBGaivVzDUo0093m7vvMttlpq7r6Afd9z9a34ENcKau6+gH3fc/Wt+BDXk7S9RfmRYw/EdOqtUqtfNC+KUpQClKUApSlAKUpQClKUAryz25I/pW91DI9ZbK505GemfCvU1eV+3nvO++oeus2VV8TPy+6K9fhIt5xIsunWzZYtqIA0hsZjHj+ivwO+3jUZKt28bOyqgyzMFVRjdmOFA+ZIFbXL6PrqIOZ5rWMRsqy4kMxQsVwHwojVu+vdd12OeldZiMZhsEt2pK1/vkVNyVTQsNxgo1jJbuQ9vaJESV2LLLK7Ag+2hEmCPgfhUmO+t0lae3jaNgo5ds4LokrELIVkVgTGELlQcEEjppGdmf0SyrbSlYrmSbRmNxLaouobheVqJww29snyrT7zhNzbki4triLDBSzwuF1N0HNAKEn4GvHw+MwWJbUJW5Z5bybv6/z8zacKkdTLWXFo2hkiljjQa0liMUbDEynS2oFzs0fdOPIeVfNzfn1l5YHdDzC6OO6w3yNt/iCOh3ByKxUdSUq5+Wpwk2ufLkQuTZkeIXyytEY4lh0Q6SkXdUSc+aQvHj2QeYDjwOQMgA1N4/JzlhuhuZBy5yOguYkUZPlrTSwHwNYZazXZ+VNN0k6s0BhDyaSAQ8bZi05/SYkp8dXwqpVpqjFTguH6p6r3XejMXd2fM+uD2J0gK5SS4jfLAd6OxjJaVwpx3pDGAD+qu3tZrBm/XORbxY/UcvIceRfIyfjgfKsjbcdZbr1hlBzkPEDgGFk5fLB8AEwAfgKx1xZxjJjnQptjma45AMdHjCnLDxKZBxt5DNKElN9LzS0vrndZdmVvpzDeWRmbawRbO9mhJEdxw9yEJ1FJI7iNJY9f6YUsMMdyGGd60W89h/2T/Ya26HtBCqerESerm2mhaQKC/NmkWR7gR6j3daqdGc6R57Vrd5YqAQbiFgVOGj5jE7bfZsqlSfJ8fOpsDv05T6S+buvDRetteZtOztY3LthaoW4nLyEllS+tY01o0mEa1UsoUHpkZ/fWldp7WGOVBEApNvE00IJxFdMn20IB3XS3VTupJB6YGz9p+00DrxD1edtU15byxlRLETHHAI2JJA0nPgd61zjN9DdIJmbRdYAmBB0TkDAmRlBCSYHeU4BzkHOQdPwyNWnuymnbTn+2NrrsvfPkySo08kYBq7r6Afd9z9a34ENcKau6+gH3fc/Wt+BDU20vUX5kbYfiOnVWqVWvmheFKUoBSlKAUpSgFKUoBSlKAoa8sdvPed99Q9epzXljt570vvqHrrNlesz8vuiviOE2T0Y+jtb7NzPLot4ZMaUk0uZEw27qcxKMqc7MfDAwa2Htd21Elm44bBamzgmWJ5pF1Hm7aDDDtsc51tnO/TqeU2vEpo0ljjllRJRiSNZGVXXydRsemPlkdCRW2cChjbgt2JJREp4hD3zG8m4iBA0oCa9HH/h0pV/zGKlvLeSSt+lvsWvoRwqWVoZMtwekPiq4Pr8oC42KQ6cDwIEfTHgKn9s+M8TkkWDiEkRMQ1aIgAuXGzOR7TBT8sHpmtfbhtppYHiCeyd/U7vy/ZreO20CJPf3GlWcXENtFqUOEcW6SvJpOxYKVC5GxOfCtqkMLTxEOjp2yf6XHO6S1S7cyK83F3ZpqKdIYg6du/g4/i6VMtbZn1YwAoBZ2YKqgnA1E+Z2AG58AatW3EJ1YOs0urIOoyO2fg+T3wfENkHxrZ8WbRRF1EMN4msNGmoQXltJJAxWPIzC2pu74Z267WcTXnStda9mfe8vC7XgRRimYWSzZUDho2Qtp1o4OH06tLIcOpxvutW3JACsSBnVpOQMgY1afMAkZxnc1sHCODy299ZFirxvMhS4jbXG4J8H88E5U771CFyRHfiVu60MnLR2z/WdX2TxodxjfLDw28RVX8zd2XxaO/i7fNfdjO56EHivC5Ld9EmnUUV8K2rut7JJAxuKxr1tfbW5kS6GiSRM2ttnRI8ecRbZ0kZqJx2/nFtw7E9wCYJSSJ5VJPrDAFiGy2229S0MRUlGm2l8X9XMOKuzVZa+bvh8qRxSuhEc2vluejaG0t8t/PrjI2qbbW7XEyq7nBJaWZiTphQZlkZvggO56nHiazNleDicd3ahdLL/WbFMZ0iGNYmtwAdtUQXYbZDHcgZt1cTKi07ZLi7k8sv58EIwT9jVYeDSyQTzqYxHAUEhZiCNbBUwoBJyxxt9+OtYl623g5/7I4sR4vZAfL1lTWpPXoYWrKc6ifKVl8k/cw1ZItNXdfQD7vufrW/AhrhRruvoB933P1rfgQ15m0vUX5kWMPxHTqrVKrXzQvilKUApSlAKUpQClKUApSlAUNeWu3EZbit6ACSblgAPEkgACvUpryx29953/1D11ey1/zM7ft90V6/CQZuFyxqGZcjxKnWFOR3XI2VsFT/AOIeOQMzacRhHCp4DIBM97HKI8NvEsaqTqAwDnOxOdqt39zHLbuwRELusjOjtpabctEYyC4O5IJ2+PjWGRTjODjONWDjVjOM+eMHFddG+IiukycZX+WZTl8LyL+jUpAxupG5AG48Selb7x7tFbS3F/GXLW1y8UqTxqxaOaNFUMYzgspC6WUb43GTjGiR1fhmU5wynHXDA/vqPE4aFWSlJ6afR3+iNIyaVkZleHAAE3NpgkZKStIQD48oLzOngVB88VkZZY50iSN1iWBSqJOwQlXJklkZxlA5kOSurAHTpvheSyllYEFGKsP1WVtLA+RBGKvJVWdJyak5aaafegv3G09n+KR2xjjkkRl9cjmYqxdESNdyGxu7E9FyML1ycVr92uWkAIOWOCDtudjn76tivo1DTwyp1HUTzeolO6sZftjdxy3CvE6uvq8SZH6yLhgR86hccuo3gsVRwxigZXAzsxlLj57HqPKoL1HepaWGUVBX4f6sHO9+8nQX3q1uzQypzpnCsNKycu3VdWMOpXU7lc7HATGxNRbftjfQyJIsqkowYL6vbLnB3UssYIBGRkedQpKiS1ZhhKUr76Tv2ob7Whu3Gp+G8jicVrdQAXc0EsSkuArLKHlVmCnQMg4PQ5AFaRxDg3KTUbmzc5AEcUxmY56nCrhQB4k/Co0lR2qbC4J0FaM287u6T5Jexs6ilyLTV3X0A+77n61vwIa4U1d19APu+5+tb8CGqO0vUX5kT4fiOnVWqVWvmheFKUoBSlKAUpSgFKUoBSlKAoa8sdvPel99Q9eqDXlft57zvvqHrrNlesz8vuiviOEwyGsqvEU5QXQc8rR0j0as/nBHjaTT/wB57Xw8axaqdtjuMjY7gEgkeYyDv8DV1K7mpTjU15FFto2Lspao8lwWjWRorGeaKFlDh5kKBQYz7eAztp/3ayHAS9+tzBcO0oNpM8U8hMhinjCsOXIfYVl2ZAcEAbVrli8iupiMgcHumPUWz/uhdz8q2Q8VuI4p+fLIZ54uSsZOGjgZgZXdeiOwGhQRqG5OOleJjaUt57tm3a2ea8MtObeXqbQkrH1Khk5zRnBupZbnluVRuRrmljQLk6jtK5IOPs4+h6/PDLGOQx6pXGu5gg0rCrbzmTS2syDbERz3fEdajw365lJQ5ddC6WwEh06BGoxuNOlcnfC+bE1L4ZbzME5c0a5uY1VWaRSbkAtCVwhUH2gCzDc48RUElOnTee7pn938PQ11Zeh4JIYw5eEZVWzryugwmXUHxvsD4eB++5+T1xvsuQSCuSTsWGcAHIyjb+GN8Vbga6YRLrdRKAqayyrgrpAYAFl2cDGMgN0rKN61IsQDRnDE+sKzN3hI7OQHRWRtSnPmQvwNVZ1q8GvijmbWi+RhYeF64jIJVwNWpSnssAGGTq9gprYvjbRjBJFWL/g8sQJfTsqNs2e7JJIiEeeTE/8ALzrIvw27iYxxFyA4BK4VeYY223OD3C38/I4i3MN80bBhMyEByCQcjLMDjOTuHOB8asRrTcrqcd3v1sY3V2Fr8mXcK0cjMrMoU8jRlZIVkhYBpdwzkxH9RlINQrbs5K7xAtHokZBrRy2UYplkyve2kB+5gcEVMmsL5AoBfKsE0q4yhiuPslO+B9puMHr8dqxS8buUyUncZIJwR1CqoPTyRenkKsUniJp7lSL++5ewe6tUWr7gxjtxKzjUZ1j5YIOEaFpFL+TbZx5MKwrVkr7ik8ihJJXZVYEIcYDBSoPTPQkVjXr2MKqij/yu7vy7DRtXyLTV3X0A+77n61vwIa4U1d19APu+5+tb8CGvJ2l6i/Mizh+I6dVapVa+aF8UpSgFKUoBSlKAUpSgFKUoChryv2995331D16oNeWO3vvO++oeus2V6zPy+6K+I4STcyPHbgMkqhoTEbcS91BqDCZsAkanbZW3OGGcECsHHV+54u0ildCLqKlmXUC2hcKH372OtWI67PD0pU4veWbZRqO5LiqTCoAwAB8tqiofD4Zx8CMg/LBG9S46SsyMkpWSs+IPGAFCbSrICUDESKCFZSehGSRWNjqSlU6sFNWkjKdieOKSFkbuZVlfZRu6oiAt591FH3VeXjMq9OXjGMaBjBYk4HxLEmsetfRqq8PT03TO8yZPx6ZsauWcasdzprXS2PuJ/fVqTtBPq1fZ6u7uUzkqpUZ38mNRGqPJW0cLR03RvPtJM3HHYTasanSVRoUKMzyB5mbfOcgkY6ajWClqXJUSWr1ClGnwow23qRpKjNUmSoz16ETCLTV3X0A+77n61vwIa4U1d19APu+5+tb8CGvB2l6i/Mi3h+I6dVapVa+aF8UpSgFKUoBSlKAUpSgFKUoAa8r9vPed99Q9epzXljt57zvvqHrrNlesz8vuiviOEwiVKiXGhmUlSc4yVDBWGoBh+7I6ZqNGxBBHUHI8dxuP51sHEeLxSK+jU2qTKrLEn2anJblFTgZwg+4+ddvXnNNJRunqUbLUvX3EVdGRZHIZ42VOWoVIwrfY69WcqWXoMd3GTUWOokdS46rxpKmrI0buSY6kpUaOpK1DIwXRVTVBWWs+IBIgMjI1nT3my/NiZF07rghWySNvh4+fiq86MU4R3s7WN4RUnqYd6sSVkeIlFOiPdVYnVgZJJ6Z8lGF+YJ8RWNerNCpvxUrWuYasyNLUSWpclRJa9CBqRpKjPUmSozVbiEWmruvoB933P1rfgQ1wpq7r6Afd9z9a34ENeDtL1F+ZFvD8R06q1Sq180L4pSlAKUpQClKUApSlAKUpQCvK/bz3nffUPXqg15X7ee8776h66zZXrM/L7or4jhMKlX46sJWV4NFExk5mjIUFA8vKBfV7J8wR138K7uvPci5M8+13Ytx1Ljql/CiSuqHYHfGCAx3Kof0lHTOB/eax1V3lOKkuZq8mSY6vSHCsR4Kf7KsxsKkpVaYM9xC1h/rGhRqWSRURV0HuMpKhdRD4Qsc7EgbDavq8tER1WOIMDdTR7rKSVTlAAM253L7jbyrCA/8A7419a9uux+PhXhrA1VZdJdd/h9sndRdhk1sYS0IABQvc5cZOUQ/Zksu5A+HXNQeLwKoj0rgctCSI2GSwO5cnOTtsRUZifP8AnUeZwOpH3mrFHCVY1FLfuly+f9/Q1c01oRpKiS1LkqJLXvQIiNJUZ6kyVGercQi01d19APu+5+tb8CGuFNXdfQD7vufrW/AhrwdpeovzIt4fiOnVWqVWvmhfFKUoBSlKAUpSgFKUoBSlKAoa8sdu/ed99Q9eqK8r9vPed99Q9dZsr1mfl90V8RwmFSr8dWoI2YhVVmJ6KoLE7eAHWpk9nJEQHXrnDDdWxjOh+jYyM46V3s5Rvu3zPPknqfcVTEjOM4ONt8HGD03/AH1EjrMWnFAowYlYaUXBK/oBwDuhz7eQDnBHxrz8TKpFXhG/rYxG3MkWt6NCKQ+FEgKq3dbUG0u6+LJkEfsjcVL9cjYfmiQF0g4BxlgVx9ykY+Jq3HxNCq6bZMjXr0qmNBjiUNnl5GGDnrga99RbIuT3JZP83ZAW16xtndj7QQA7E48sHw2rn5wc5XdNrP8Af/6T3tz+hWa4XQy8soxGM6Qm2sMNvkP3n916biEbPIzR5LMxHmCzM3tePVRv+rj4j4/pVDqzChJZjqPLJGQBgfZjYddx419R3oOsiAHZvZ091WHhiPYDvYJ8Nt8ZqLomlnTf+/b6je7/AKC5vYBgBcjOSNODq0gZyevjUUXjR6+WjLqjUHAYDue2xGfn4/4V9z36srDkoM47wVcg6mP6vkQNsbqD51Sfi7gANEBp1ISVAJYxct1OpSCe8rFSNsAEb1tDDygrKF79svVDeXb9CxJxCA5AtUJ0tgBVbxOCFA6Yxt4Y+JrEXk0RVgseljKGDbbIFcFB8CWUn9gfdPbiSh0dYgAmtdmUZMkJRQW0eGh3AIO+vGBsPiTjcZYMbSFsOGIJQgkYLBgYySCdzvq3bvEHFXqVOcJXjTf+/Ncs2a3T5/QwMlR3FZx+MRf6nD7OkECHIOMavzO5/ayOvzrBtXu4epUnffhu+qf8GjSWjLTV3X0A+77n61vwIa4U1d19APu+5+tb8CGvJ2l6i/Mixh+I6dVapVa+aF8UpSgFKUoBSlKAUpSgFKUoBXmLtRYc7i9+nf8Az0rdyPmt3RnAXUP7a9OV5X7e+8776h66nZhSdeoouz3PdEFfREW4h9XlRoz+iHVWPeGVwUlUYweu3lXzLdF9IKooUEAIukYLZ6ZqIZCxyxJJ6kkk9MdT8AKux13apWs5ZtcyhN8iVHUuOokdS46jmRmQsrrQHGkHUpU5/VKlSAcHHUbjcY2qdZ8SMYXCDIUAknrh5GGxBAwZG8D/AG5xUdSUrzK2GpVG3Jamym0ZUcZJx3FHQZGMgAeAIxuOvnVhroEtqTILhgMlcaQQoGOoAIG++w365jLX0arRwVGOiMupIkX/ABHmoUKKAWzkefe+G477fv8Aur6l7ROTkomdZYH4nTkb566d/PNQHqw9brAULJbuniZ6SXaT5u0zkD7KPbl/I8sEDUPHOpifiawnEbxpCuf0VKjfPWV3yTgfrY+4V9yVElq5h8HRpS3oRszVzk9WRpKjNUmSoz160TVFpq7r6Afd9z9a34ENcKau6+gD3fc/Wt+BDXg7S9RfmRcw/EdOFVqgqtfNC8KUpQClKUApSlAKUpQClKUAry52395331L/AN1UpXV7LdZn5fdFfEcJiFq8lKV3kihIlR1KipSq0zUlR1fSq0qpIFxa+mpSogW3qy9UpW8QRpaiy0pVqBgiyVHalKtxMotNXcPQH/mFz9Yf+XhqtK8LaTqL8yLdDiOmCq0pXzYvClKUApSlAKUpQH//2Q=="/>
          <p:cNvSpPr>
            <a:spLocks noChangeAspect="1" noChangeArrowheads="1"/>
          </p:cNvSpPr>
          <p:nvPr/>
        </p:nvSpPr>
        <p:spPr bwMode="auto">
          <a:xfrm>
            <a:off x="6731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10" descr="data:image/jpeg;base64,/9j/4AAQSkZJRgABAQAAAQABAAD/2wCEAAkGBxQQEBUUEhQUFRQXFBUWFBcXFxoWGBoUFhQWFhYXGBYYHCggHRwlHBUYITEhJykrLi4uGB8zODMsNygtLisBCgoKDg0OGhAQGywkICUsLCwsLCwsLCwsLCwsLCwsLCwsLCwsLCwuLCwsLCwsLCwsLCwsLCwsLCwsLCwsLCwsLP/AABEIARMAtwMBEQACEQEDEQH/xAAbAAEAAwEBAQEAAAAAAAAAAAADAgQFBgABB//EAEoQAAICAQMCBAMFAgoGCAcAAAECAxEABBIhBTETIkFRBmFxFCMygZFCoRUzNFJic4Kxs/AHNXSyweEkQ1NjcqLC0RYlRFR1g5L/xAAbAQADAQEBAQEAAAAAAAAAAAAAAgMBBAUGB//EAD0RAAIBAgQDBAkCBQMEAwAAAAABAgMRBBIhMUFRYQUTInEUMoGRobHB0fBCchUkM1LCIzThBmKS8UNTY//aAAwDAQACEQMRAD8A/KRn7IeayYzBRVxWIxUxGYWEybAdMmwLCZNmjpiMBlxGAgxQEGKB9zAInNANsdAG+MgAkx0BXfKIwrvlEAL46ABsogCbGQyDOMMROaMjwwBm/wBN6KX06ymCeTfLsjMfAIC82SrADdxfHc+2eViMZlquEZpWV3cdRutiXVPh6aOSTZGSolZVVTvbbwQdvegGUE+h75uHx9OcVmett3ohJ03fQzWjKsVYEEGiDwQfYjOxSUldEmKmKzB0ybAsJk2aOmIwGXEYCLigIMUD7mAROaAbY6AJsZADJjoCu+URhXfKIAXx0ADZRAE2MhkGcYYic0ZHwYAdP0fXosYEcrxGNXeTcAd+7buMfNbgUj2gjir988XFUJym3OCeZpK3C21/jconoLrer6eWWKcrIrK1mFKK2rht3NKN1cqvrzi08HXpwlSVmn+p+W3PTmxZTTdzEkYF2IuixI3fi5N8/PPTgssUmQbuxEzGYOmTYFhMmzR0xGAy4jARcUBBigfcwCJzQDbHQBNjIAZMdAV3yiMK75RAC+OgAbKIAmxkMgzjDETmjI8MAZIZjMLKwNSnaaa9pq7o0f35B1I3avsK0z6mMxCwmTYGh0mFZJo0csqu6oWWiRuYKDR7gX2zlxM506UpwSbSb16DRSbsbvX/AIeOn1cmngE05i2+IwS+XUMKVboUe5P/AD8/CdoKrRVaq1FPbXl5jzp2lZalNulTqpZoJlUCyTGwAA7kkjgZdYuhJ2U1fzQuV8j2j0ryttjRnarpQSa9eBm1asaavNpLqYk5bF0dH1H/AGMo+qEfuOQ9Lo8Jo3Iwp9M8ZqRGQ+m5St/S8eFWE9YNPyMcWg8cwsQ9OlkXckUjD0IUkH6cc5GWIpRbUpJDKL5FOeMqSrAqw7gggj6g5eE4yWaLuhWraANlEAEmUQAPjownpumTTAmKKSQDuUUtX1rti1MTSpO1SSXmMot7GdIM6ou4oD44D63pU0Kh5YpEVvwl1Kg8XxffJUsVSqyywkm1yKZGtygc6gIHNGR4YAycZ57X8vf9MWSutDDXXVoCG3OAyFfDT9nhl9wOLsdznA6UnpZaPd8TWyKaLgecBthZlINgAE+g9h613HvjOv00va4mUOPKsQ0ejfyiD+vi/wARc5MX/Rn+1/IaHrI/TJSR13qNH/6KT90Gnz5Oy/htH9/1Z1697LyPzvTTs34WY+U3RJ8tea69K759NKNJWTSOW8mbvwR/rHTf1o/3Wzi7UX8pPy+o9J+NFLqig6ibgfx0v+I2Xw6Xcw8l8hJvxM0/hrqfhyLFL59NIwSSNuVG40HUfsspN2OeM5Mdhs0HUhpNapr5PmPTn4rPY19X0CHTLqhKpbwdRAqvua/BlYEkqGokL613zgjjKtZ08kvWjLTTdf8AJTIo3vwaMn4w0EkWpZ3FxuxbTuOUMRNxqhHA2rQ2+lZ29m1ac6KivWXrLjfjcnVjKLJdCki1E0ja3dIqwbi9tvXa0canysN1B+bsmsMX3lCEVhtG5bWVnu/YbCzfjMnrfSn0sgViGVhuikXlJEPZlP8AePT9L7cJio143WjW64piTg4vU+dPijOm1LvGHeMQlCWcVvmCMCFYA8Xi4idRVqcYyspXvouCvxQRSs20Wfi2ODS62WGPTRlEKVuknLeaJHPPi13Y+mT7PdfEUI1JVXd34R5+RtTLGVkjN+D+t/YdWkjcxMPDnHvC/DEgfzfxflXrnT2lhPScO4r1lqvNfcKU8srlP4r6MdDqpIe6g7om/nRNyjX9OPqDnR2diliaEanHZ+a3MqQyysV/h7pP2qfa7bIUUyaiT+ZCnLn6nsPmRj47FdxSvFXk9Irm3sFOGZhfE3WDrNQ0tbUACQx+kcKCkQfQd/mTjYDBrDUlHd7t8292NOeZmQc9AUgc0ZHhgBIZjFYqYjQrNzQ6olC21Hl7DdTMRySasHsWHHJse3Pm1qSU0m2o9Bk9A9aBa8re0BlX9ll4Pbj55Sjez382LLcbo38og/r4f8RcTF/0Z/tfyCPrI/UHYr1/XEGiNFIQfYiGCjnyT17MpJ/3/VnX/wDM/I4ZviHVOhR55GVl2srGwQfln0C7Pw8JKUYJNanN3krWL3wP/rHTf1v/AKWyPan+0qeX1No+uin1L+Pl/rZP99svQ/pR8l8hJesz3T9O0ssaKLZnVRXuT/k5leahTlKWyQRV2d38WatZYuolTYWXSJfuVsN++x+WfPYCm6dShfjmZ1VXeMvYct0f4ieBTE6rNpz+KF+RXqUP7J/d/fnr4nARqvPB5Z8GvqRhUa0exf1/TYofGeAkwzaAyxhvxLepgDIfoR/ms5IYipUcIVfWjUs+uj1HcUruOzRldH6snhnTaoFtOxtWHLwuf+sT5e6+v9/bisLNS7+hpNbrhJcmThNWyy2J6vpEmk0+sR6ZWXStHIvKSIZwQyn/AIemThi4YitRcd1mununlGcHGLv0J/HeujTqc27TQybTFZYy233MZ5CyBfl2w7KoTnhI2qNb7W5vpf4hVks70OIlz6COhHdnTao/b+lB++o0FK/u2jf8J+exhXyF++eRD+TxzjtCrt0kvuX/AKlPqjP6wfsWkGkHE82ybWH1Va3Qaf8AIHew92Azowq9LxDxD9WN1Drzl9EZLwRy8eJyzZ7SRJEDjDEDmjI8MAJLmCsVcViMeFiCCCQRyCPfJSV9GjBkxHoay/0uZY5o3cFlR1egaJ2MGAsg1dZzYinKdOUYvVq3vNi7NM6//wCMYzrptWYHuaEwsniChuVVLA7fZF4+ueI+yano8aGdWi73sW71Z3I5dB7dvS++ezrbUga3w71BdNqI5mUv4ZLBQQtmiBZo8c5xY2hKvSdOLtceEsrTH1E+mkdn2zqWZmI3owtiSaOwcc5KnTxNOKjeLt5mtxbuLB1ZYAfs0ZRyCPFdt8gB4ISgFSxxYF/MYssJKq130rrklZe3iwU8vqoTpnWFhgkiMZffJFISWofdNuCkVyDyD9cXEYOVSrGadkk0vabCpZNFSV9MSSI5lF3s8RSPpvKXX1BOVjDEpWvF9bP5CvLe438NA+JvThtP9njVWpY4w6uKsEsbQGz3s/knoLWXK9VLM2+LG7zfyMJ89JEi/F11xpG0j20JdGAvzIVcMwUn0Ndvfn3vkngYusq8NJa+Tura+Q6qPLlPvXerafV6h53i1Cs+2wk0deVFQVuhJ7KPXMwuExOHpqnCcbLmn58zZzjKVzA17oz/AHaFEoABm3t25LNQBJPsAM9KjGajao7vysTfQ2fg7VtoWk1jcRiKSJEYcTyOBUYB7qpAdmHbaB655/acI4rLho+tdNv+1Lj5vZLiWpPJ4jltZqGldpJCWd2LOx9WJsnPYo0404KENloiMpXdys2XNRA4wxA5oyPDACQzGKXNNp9yliyqFIu7uj6igc56lXK7WuZYSeDY3FlTyrV3H+fTFhUzrXRitGy3SETT6ed5mCz+LtCwhivhPsfcTIL57V6ZwemVJVp0oQ1jbd7324DuCSTfE91XpLaYpbK8cqCSGRb2uh4uiAVI7FT2ONhsUq6lo04uzT4MyUctupXXLMUsFSpIIIINEEUQR6EZLMpK6YG3qegsmlj1Ktvje94Aox8lRvFnglWAPbj5559PHRlXlQkrNba7+RR07RzIzlI9eB6+vH09c65PS6Jl3qmi8CZ4twYoaJAoXQPF/XOfDVu+pqdrXGnHK7FbLikTmgG2MATYyAGTKICu+URhXfKIApXJ7knihZvj2zYxS2RpXfKowJsdDIM4wxFs0ZHwYAa2l6awjd2iL0FIomqIJPKn2o+/65w1cRHMoqVtxkj7qJfDYhdlNRZKB2sBRUnmvXsb59DhCGdXd7rZ/USTsw59QXb2UfhW7CiqoY8KagupNu7Os1MMb9L6cJJRF59ZyUZ+DqBZpfbPFhOpDG4hwjm0jxS4F5W7uNz3xmGikh09fdQQhYHu/FRzvMwI4pj6DtVY3ZTjOM61/FJ+JcrcPZ8RaujUeRS6LEu5pXAMcI3sD2ZyaijP/ibv/RVsvi5Oypw9aWnkuL9iEiuZrdd/6RDFrByz/c6mq/lEainIHA3oA31Bzjwb7mpPDPZax/a+Hseg9RqSUyyOpvpRpWSiDpSJEblHQ6ia1Ye392S9GjXdVPR5tHxTstjc7ikF1rpieEdTpbOnbhlPLwuf+rf5ezevH5thsTNT7itpNe6S5r6izhpmjt8ifxIu7XTCwLlIsmh6dye2bg3lwsX0CesmVuq9Mk0rhJQAxUNQYN5TdGxx6ZXD4mFeOaF7dRZQcdyic6RSyvS3aAz+QRh9lswBL1u2he5NH0yEsVCNXutb76LgMou1zMds7EKC+NewD9Y6VJptnibfvEEibWD3GezeX0PP6HJ4XFQr5sl9HZ3VtRpQcdzKfOwQs9Z6NLpViaXYFlTfHtdW3IapuOwN5DC4yniJSjC946PTiPKDjuY5YHsc70LZhtjI1BnGGInNGR5Dz75kldWRprR6tAfF8wP4PDBAoAAWGrhaC1xdjOGVGbXd8N7m3RR3WST6kn9c6krKxGQiZjFOh6hr430OkhUsZITqPEtaX76TeNpvmuxsDPKoUKkcVVqyWkrW9itqVlJOKS4FjQ9XR9MNNqgzIhJ08qUZIWPdaYgNGfVbFenpU62EnGt31B2b9ZPaXXowU045ZCDqfgRJHpnPJLzMUUbn7IAGB8qr27cu2J6L31SVSuukVfZcdrbsM+VWiX+mdd3RzQ6pmMUkfl2otrMrAxvQ28Dm/lkK+CyzhVoLxJ66vVcVxNjU0cZAdS1KPHpwhJMcPhvYoX4jvam+R565A7ZXD05wlNy/U7r3W+gs2mlbgj70bqjaZyygMrDbLG34JEPdWH/H0wxWGjXjZ6NbPimZGeV3RLrGrWfUSyKCFd2YA9wD6GsMNSlSpRhLdI2bvJs2dUftmgWTvNpKjk9207H7tv7Jsfqc4aa9FxTh+mpqukuPvKPxwvxXyOf0mlaaRY4xbuwVR8z7n0A7k+wz0atWNKDnLZEUruxv6lIpA9W2k0SACjRmnkarv0DsCb9FXjvnmQdSLX/2VH/4xX2XxLOz8kc6/VJQfKfDHosYCKPyHf6mznprCU2vFd+bdyWd8DQ0sS6+GVdirqoo2lRkUKJo1/jEdV43gchgOfXOWo5YOpF3bpydmnrZ8LdCiSmnzB+N+2h//Haf/ekyvZXrV3/+jMrfp8jk5M9lET9K0n+sOjIaIPTQGBAII8CVhYPzUH8s+Tkv5XFS5VP8l9ztjrKK6HK/B2rOrlkg1ZEkBgmkdnALQlEJEqPVqQaHejeer2hRWHpwq0NJXiklfxX4NcSdJ5m0zjL4GfQRI8SJxzSBzRkeGAMkMxiiriSFZOOQEgAgkmgBySfYAck5x1cZh6XrzS82aqcnsjqui/BGv1XKado19GnPg38lVhuP121888PE/wDUWHg7U05F44ZvcyPDKsysNrKzIw9mRirCx7EHPWw2IjiKUaseJCccrsMmUYo6YjAZcRgIuKAgxQNX4b6kNPqAz8xODHMPQxPw36cH8s4cdh3WpeH1lqvNFKcsr+Zo9R0H8GLKLBllLRwEGyNMfxS8dmYHaP7WctGs8c4/2xs5dZcF7Nx5R7u/N7Ff4aAm0+q0lgSSiN4b4DSRMSU+pB4+hyuOvSq08RwjdPonxMp+KLi/YcxKpBIIIIJBB4II4II9DnrQkpK62Ivc2/hKT7OZdW/EccUka/055F2pGvuaJY+wF55/aK77Jh47tpvolxK0tLyZD4ui8TS6HUpzGNKmmcjsk0Rbyt7E7uPeszs2Sp161CW+ZyXVMKvijGfQ5B/+Q+voM929tWRep+lxqV6v0hSCCvT1sEcgjT6mwR+WfKXTwGJa41P8onb+teRx/wAOdZSeKTR6tkjj1G3ZOqJH4cy8oZNgAaInuD27/Meti8G6TjiaGrhvG97rjbkycZptxZz3WOmS6WZ4Z12yIaI9CPRlPqp7g56+GxNPEU1Upu6f5Zk5RcXZmec6jCJzRkeGaDJDFYp3n+i/RwzGdW0X23UWgiWQfcRoQSzyuwKqLA9GY+g758D/ANS4ip6T3al4bLTzOyglludd8X9K1WhhhaIBiXJkXTx+Bpo0WqiKREMQ91vkYqNpNKSK+XnKSXhVzvw9KFRtTll00fU1yegbB4ydLRyoLr9y5DEWw8QC2o3z65bu5vZP3ELoPUf6OOm61fG0krRhvNuglEkZv1KvuH6V651YftDE4fSEnbkJKnGW5+V9T0scOqkjgnM8SUviFVUNICd+zb3UcC/UhvSs+u7Kr4mvF1K1rcPucVaMI6RPiZ6jIDLiMBFxQEGKwLGjSMt96xVBywUEsw9l9LPayQBkK0p5bU1q/curNjbifeq64zylyABwqKOyIo2og+QAGZhqCo08i9vV8WbKWZlEnOm19GKW9R1iWT+M2SECt0kaO9DsC7LuP5k5CGDpx9S66JtL3DubZna3VPLW9idopRwFUeyqOFHyAzppUYU/VX51Yrlc+aHqs2n3eE5UMKdSAyMP6SMCp/MYVsJSrWzrbZ8V7dwjJx2Am6m/O0Rx2KPhRpEa/wDEig18rx44Wn+q78238wzsR/ifVeJHL4o8SJCkT+HHaIQRtXydqJH5n3xF2bhskoZdJatXer94zqy3MKU2SeOfYUOfYDgDPSjGysJe7G1PVJZI0jkfeiCo9wDFF/mo5G4L/RuslTwtKnUc4Kze9tn5rYfO2rMoHOsCBzRkeGaDOi+Bvhr+E9YIPFWIbS7HuxRSAyxjsW59ew5o1WfO9udq1MHFRprWXHgv+StKmpas/beudW0fw7oljijG434MQPnkf9p3bvXa2PyA9Bnw9GjXxta0dZPdv6nVKSguh+W/Hkmqni0+o1WpEqalS8MKKyRoq7b8hNWCwFnce/OfUdjYShGpOnKF5Q3k3fXojlrzla64nKxjPpcqWhy3N7p3w/v0c2sEuxYnEciqHDMX2qotSAQd479uc8PF9xLFwozpJtq6fzLwzZG0zPjFD2Az1bKK0I6stKpq6Ne9cfrknUhe10FmKmY2Yar9NWM7ZpQj+qBWkK/JyOAfkCSM4ViZz1pQvHm3a/luPlS0ZDqGh8HYfEjkV13KyE1VlaIIBBBHbGo4jvE7pxadmmZKGUrXlVJN2TMsanR+ifaY5nEqoIUMjgqxOwAkla7/AITxnLicY6E4xy3zaLXiPCGa5iyEe+dya4k7Auw98ZSXMLMFzlYu+wAPlLpasyxa+IeiS6KURzCmMaSD2pxyPqDan5jI4LF08VBzhsm1+ee484OLsyv0Ppf2zUxwBwjSEqrMCRuomjXPplMZifRqLq2vYIRzOxV63oRp55IRIJDG7IzBSo3qdrAXyaIIv5ZXB13XpRqNWvra99AnHK7Ga2daMQZxhiJzRkeGaDH0uoaJ1kjZkdDuRlNMrD1BGceLwlHFQyVVdGxk47FvqnVJtXMZtRI0khVVLGvwqKAAFADuaAHJJ7nI4Ts+hhE1SW4tSo5bnefEfRp9T07pJgiaQLppN22uNxirufkf0zwsHiqOHxmJ72Vry0+JerByhGxz6fCWt/8AtpP/AC/++em+1sH/AHr3P7EO5nyOng6ZLpuha0TRshbU6cgGuQHi7Ufe88qWKp1+06UqbulF/JlMjjRdzO6pCOn7IVA+0lFeeQgExlxaxRX+EhTZYcncKNZ0UG8a3Uk/Am1Fc7cX9hJJU9OJR0/V50NrPMD/AFjH9QTRHyOdc8LRlGzgvcJnfM6WDw9TD9sWNVn0skT6lEAVZYt4IkCjgNwbr5n2zyJ56FT0ZyvCaai3unba/IsrSjm5H34k6EXL6zTHxtPKzSEry0bMdzK69xRJ59PX57gsYoJYet4ZR06PyZlWnfxLVFL4McjX6ejVyAH5g2CD8uc6e0lfC1L8hKXroabrE0esk87uvjyAxsS6MviEbChsVXHbIrDU5YaOlnlTutGnbe5rk85vwaRIZesRxfgXSybQPS0YlR9CSPyzglUlUhhZT3zL5lrKOe3I4xer6hVCrNKiqAAqOyAAfJSBntvB0JNylBNs5szS3N34j6pOmj0DLNMrPFKXIkYFiJAAWIPND3zzsFhaM8TWjKKaTVumhapJqETktf1GWYASyPJRJXexci6ui3IHA4+We1Rw1Kk7wil5EHJvctfDcaoz6qQAx6ZQ6g9n1DGoE/8A6BY+wTIY6UpqOHi9Zu3lHi/oPTX6nwNbUu3VOkM7HfqtCxZyfxPpn5JP0on/APX8846cVgMeorSnU+El+fEo/wDUp3e6MD/R+L6rpP67/wBDZ6XbD/kavl9UJQ9dGT8Ufy7V/wC1aj/GfOvs7/a0v2r5C1fXZktnchUGcYYic0ZHhgDJDMYoq4jFZ3PxuP8A5f0f/ZZP74s+e7Mini8V+77nRW9SJySKM9ppcjlO56E+3oWrarrW6c170YT/AMM+dxcL9pU4rS8JfKR0w0pNkv8ASRB/037QvMWpjjljYdjSKhA+Y2g/2hjdizXo/dP1otp+8WuvFm5nNJnqsidb8JN4el18rfgMAhF/tSSHyqPcjv8AQ54vaKz16NNb3v7EXpO0ZMy+jdXm0j74XKn1HdWHsy+o/fnZicLSxEbVF90ShNxeh2OnSGefQauJBE0moKTRj8PiJyWX6/8AEZ4knVpU62Hm8yUbp9GdKtJxmuLOX1uraPUylAoYTS01WwPiNyLsA/Os9alQjUowUr2stL9CEpNSfma3waSYOpEmydHISTySSr2TnH2kkqlBL+5fQelqpeRyLZ7aIHQ/Ff8AIunf1En73GeV2c/5nEeaLVfUicm49uc9m9lqROn6voYIoItI+rSJ4yZNQvhSPeocDjcgryJS/Xdnj4erWnVliI0nJPSLul4V583qXmopKLfmffg3U6XQ6sSHXI6ODHKngTKGR+OSRQo0bPpeHaUMRiqNu5aa1TzRdrG0csXfMe6d0E6H4jgh/Y8UvEfeJo5Cv6UV/s5tXGeldkzm97WfmmjYwyVbHFfE38t1X+1aj/GfPc7P/wBrT/avkRq+uzKbO1MVBnHGInNGR5cJOyA3U6RGPujIGncKYSofw6NEAsV824E0RwNvJzy3i6j/ANRRtFb8/wAQ+VbGZLEUYqasEg0Qwsd6INHO2M1OKa4kHozoOvfEC6vT6WIRGP7LGY1YuG3KQtlhsFG0HY+pzzMJgpUK1So5J53fbb4lJ1MySMlM75EeB0eh64idPl0nhMfFkWUybwKZdu0BNvI8gvn1OeVVwU5YuOIzLRWtbz+5VTWRxJdM66Uh+zzIJ9Pe5UYlWjb1aKQcqflyD7cnMr4JSqd9SllnzWz81xBVHaz1PbtLdquoP9FnjH5bwnb8s3LirWbj7n9zPCWT1li0XkURROGSFbCd7bcTZZmHBY2efyySwaUZa3lLeXH2dFyDPfyROSTSsSRHOgPOwSIwHyDMl19bzIwxMVZyi+tnf5g3HfUuaTr2yaB/DqOAkxRK3FnklnIJLE8k16ACshPAuVOcc3ilvJ/QZVLNPgjO184kld1BUO7PRN0WJYi6Hqc66EHCCi3eyt7hJO7NDoXWV00eoRo2fx4jESGC7VIIJHBs+b92cuLwk684STtld9hoTUU1zMJs9JEzS631hZ4dPEIyvgIUB3btwNEkjaKNj9+ceEwkqNWc2/Wd/IpOaaS5FToWvi006zSRGYoQyLuCruHZjwbo8gccjLYyhUrU3ThLLfdiwlFO7MnWTGR3c2SzMxJ5NsSTf652UYKnBQXBWFk7u5TkGdCMO0Px7GX0cj6Z3m0aFUk8UAyXHsIk8na/Nx2/M54C7FqpVYRmlGb1Vttb6fI6fSFppsc7rtfop5ZJZIdUrSO8jCOeMjc7FjW6HtZz0qOHxlGnGnCcGkraqXDyYrlBu7TMrq00DbRpo5I1AO4yOHdmNVZUAAADsB6nOvDU8RFt1pJ9ErJGSa4GYc7RSJzRkfBgB1nS9d9wJG0wkK1ChjJV9pjKkk0xHLAegJc8WM8LEULVXCM7X8Tvtf4f8WKJ6XMbqWk8GVk9LJXm/ITa36g1wQebz0sPW7ympcfqRmrMFMoyZYTJsB0xGBYTJSaW5u4yYjAdcRgIuKBMZgEswCJzQDbGSAJsdAA+OgAfKIwrvjoAXyiAB8dAE2OkMiBxhiBzRkeGAD6TUNE4dGKsOxHz4yVSlGorSV0Zew/TIUaVEfcFZgtrV2eB3+ZGSxEpQpuUeGupi1eps9R0oERZ4XhKFYo67P8AiNvuUWaUncOTY4zgoVH3mWMs19X08vsbJKxQ0kDSOqINzuwVQPVmNAfqc66tSNOLnJ2SV2TSu7HQ9S02m0cpgKNqZEO2Z/EMSCQfiSMKLoHjcxPIPGeXQqYnFQ71SyJ7K13bm7/IrJRi7M2el9HVNRodTpyxgmmVaai8cqtTRsRwRV0fUd84q+KnKjWoVl44q+mzXMZQ1i1szC0EQXTvKwBLVFFf8400j/2VofWQZ31ZylWjTi9vE/Lgva/kSjs2FGpPYE/TLNpbi2LHgMF3FW2ggE7TQJ7AntfyyfewbtdXNsz4M25hLAD5V9sMyW4EHUj0P/PGUk9LhYB8dNAG0ZPYHntwcZVIrdhZlaRTV0a+nrlFJXtcCuQSaAJJ4AHJJPYAZW6WrMItpX3Mux9ygl12tuUL+IstWAPW+2CrU8qlmVns77m5WU3zoRgTYyGRA4wxA5oyPDACS5grFjNURwe4+uTkkxR1Y+55Nnnuff6898RxW5lzS6Hrvs2phmrd4cqPXuFYEj9M5cZQ7+jOltdWNhK0kzd+IOnpNqZJ9PNC8MrtIC0qRshc7mWRHIYEEnsDYrPMweIlSoxpVYSUlpom0/JrQpOKlJtbM1orj6LtVtzN1H7kpuF1EqkpYB7gjsO+ccrT7RzSVkqfivw8x1/St1KYCmdNPtWRYqjYszKooltVKSpBrdupr4VRweKt4lSda9nLXr/2r84icUiv0+XbqR4LMFMoAN7SY/EBG48egBP0y9eKnh71Fd2+NuAsdJaG/FJvk1Il2yKdVCAHkNCMyzElSGHAEgPBobs8qccqpyp6PI9UuNlv7ii3d+ZGTSosXKI5SGXaGkP411dLwHHeMliBV9+MbvpuekrXa1tzj5cGbZWLB6PGBKyxCQb5VUBiT/FxNGUIatoLPuJvgD2OTeMqvKnK2i19rT99lY3ItdDH6wogmRoDsIG5a4dCHNbvO4ugOQaI5oXWd+Ek61OUauvyflov+CUvC9DS1yq54VDXgyeEZKX7/c2pcUw5Vgi1flHNHOOlKcNbvir2/t9Ve3fqUaT/AD3lHUaCEpI0YQoIZtjF6YyR6l9h2lrJMAVjxR9KzphiKylGM273jdW4OKvw4SFcVuuRW6J1IJFbPTaZ/tEKkkb9w2NEK9C/hE/0Q+VxmHlKpaK0msr6cb+6/tsFOWmvAfUwwm44isyLKkoR5CgEeoLNIfxDzIiwrfoWY85CE6yeafhunG6V9Y7e93ZumyM7V9MheCRoQhHgTCNjJTGWPVsqHaz/AImgAYiq9q7Z0RxVaMlGo3e6uraWcdeHCWgZY30NTV6RftUskYicyN1ASOZBaFopBCqLvApgwN017j225yU60nRjCd0lksrb+LVvTgO0r3Pzg59cjkDbHQyDOMMROaMjwzQJDFbRgiHFYjQyYjFLCZOQGj07p7zcqKQfjkbiNB7s/YfTuewBOcdfE06fV8Et2Mo3NjXdb88K6fiLTKVh3Dlnbl5mHoxbkD02r884aOCbjOVX1pvW3LhEeU9kuBX6fr/CRl8ONw1bi++6HZbVxxfNe9ewytfD95JSzNW2tb6piqdhNFB48yp5U8SQKODtUuaArvVkDCrLuaTlvlXvsC1Zal6Wdu6NhKA4jYKrBg5vaNpHIO00RfY5zxxSvaost1da6NeZrjy4EYNAxmSJwY2ZkUblIouQFNd6NjnHnXiqTqQ1Sv8ADcxLWzNODTS7QIZFdUcoaiuSNnDGx5C4Vtjcqe4PbOGVSk5ZqkWm0nvo/jbS/Eok+DCHQ6g8Q+J/FJJSx2PvGZYwDuH82z9RV5T0597kSW9t+Suxe70uZzdKn5+5l8otvI3AokE8cCgf0zrWLob5kLklyDPSZyaEEpNA/wAW3YkgHt2sEfkfbG9LoLVyQZZcj5p+juxHiB41YT7WK395BG8jIQSKPkI9/lwcKmMhFeBpvw+6Ttf4goPiZuq0EqAl4pFAKglkYAFhag2OCRyPfOuniKU2lGSd/puY4tblCQZ0oUB1yiQXBbHQBNjoZEDjDEDmjI+DNYHQ9FU+C6wOplbaZlkACiJTXZgVZfPbEkVQoeueRi2u9Tqp5Vtbe7+K20HjtoV+tzB5FZZFf7qMHaCAGVQrAWq2CQWsD9rLYOEoQalFrV7k6m5TTOlkiwmIwLsmrkkVVd3ZUFIrMSFHalBND8s51RpwblGKTe75jZnsSTAwdMRgXumagRTRyEFtjq9A1e1g1XRrtnPiIOpTlBO1017zYuzTNPTdYWMsEjbY7MZdzgswKSIApCgLQlYjg81nBPBSmk5y1SVtNFt112HVS23ENeogSwOFO2DYFBI3EJIZOWqhZPtwMp6NLu5xvrK/lqZn1uWdJ1dYntI22mQSOC4JYrv2qCEAABc+hJ49slPBznG0pbKy08uvQZVEnc+wdcWMJtjYlF04FuKJglMosBPW6xZYCU73ktXLh/crcwVRL85Ay9YWmAWRraFkLuGrwnZwtBANvm7Cv348cFLS7Wl72XNW57h3gfUesJKJgVlIlWqaRSEuVZSFGyqta+eFLASio6rR8t9La6g6id9z2q+II3k8QxPYfVMAJF7aqMqwvZ3BNjGp9n1IwcFJfp4f2u64g6iuvb8TN65q7jhitSyRr4jKd25uRGrEcEpHtWx6ls6sHRtOdS1k3on8X5N6izl4UjCfPURMF8ogAbHQBNjIZBnGGInNGR4YAdT0rSExReFBYmDRzMWJNBtp2mjtF03AJGznjv4mIq/6klOesdYq3z6/colpoYU+zefC3FL8patxHua4z1Kbm4LPv0IS3PqZrEHTJsB48mwLCZNmjpiMBlxGAi4oCDFA+5gETmgG2OgCbGQAyY6ArvlEYV3yiAF8dAA+UQBNjIZEDjDEDmjI8MAJoaNjgjsR3H0OK0nuZcRcUmxUxGYW2iZNu4EblDLfqp7Ee+QVSMr2e2htmhEwYFhMmwHTEYDLiMBFxQEGKB9zAInNANsZAE2MgBkyiArvlEYV3yiAF8dAA+UQBNjIZEDjDEDmjI8MAJDMFYq4rFZa0jKHUyKWS/MobaSPYNRrIVVJxeR2fvMTV9TqlmdGcmdEjeG4FJIIDQqEITzbarZy3JBPNZ4jhGSisjbUvE/a766ee22hY5+PPXZAsJk2aOmIwGXEYCrigTGKB9zAInNANsdAE2agBkyiMK75RAV3yiAF8dAA+UQBNjIZEDjDEDmjI8MAZIZgpqdK08TrIZN5KBW2qQNylwpG49jbD6+nOcOKqVIuKhbXTU2KT1ZY6jEhVZlqPxAD4NdqG1mWifIWBrdR796yWHqTUnSlrb9X36+Rkkt0VUzpJjpiM0sJk2A6YjAZcRgIuKwEGKwNLpOlWQOWUGmiAt9gp2Ibmx6DPB7XxtXDzgqbtdSe19UlY6aFNTu30D1XT+VEe47pHjphtIZWoBva1IPPz9sphe1G4SdZJNRUlbimuHt00FlS1VudihqQoYhCStnaSKJHvXpnrYedSdNSqKza2IyST0KzZ0IwGTKICu+URhXfKIAXx0ADZRAE2MhkGcYYic0ZHhgDJDMFLmj1kkV+G7JuFMVNEi7q++Qq0YVLZ1exmZobVax5mDSGyFC3QFgEnmvW2POTp0YUk1AWUm9zyYzMHTJsCwmTZo6YjAZcRgIMm5W3NsTGZcxlvTakKjqy7g5S/Nt/ASQOx9887GYPvqkKinlcVJbJ+tbn5FYTyppq9/oI3UyRMTW6U3wOF7gkc99rFfoTznMuyoZqKT8NPr63Gz6X1G71+J8zMbPcTuiATY0ZK9kbawD5VGAPlEYV3yiAF8dAA2UQBNjIZEDjDEDmjI8MAZIZgoq4rEYqYjMLCZNgOmTYFhMmzR0xGAy4jA1ehvRlO5lqBza/iHmTtyOfzzwe24uUKSST8cdHsXobyfQua6JTAWFM3hq9kVJzK6mRz6ggAHk8kfU+Zg69WGLVOTcVdp6+HbRLlrsVnGLhe2vxFlIR5whVag7ICpUloO5FWeT+/Jwcqqod6m71eLvdWnpbhshtFny8vdsBpm3rA7cv9qVAx/EyeUmz3NGh/arOrFLuqmIpU/U7ptpbRl9LoSHiUW97/AGMKftLMUFOtM6763SMDxRytSc16JCnd3Tuk8u0U/gZGzzyf5qD1qW1jXe5PgwnYfwD7vuPN3/L175TsaL7ypLLHWc1mvq9dvIyv6qXRGG+fTRObTgA+URhXfKIAXx0ADZRAE2MhkQOMMQOaMjwzQJDFFYq4rEZpaHQqyeI0qqgfa4pmfkFhSgUbANWR2OcVfEOMu7jFt2utrfnsNUVa7E1mjMTe6Enw37h1vggji67j0zKNZVI9eK5MJRsRTHZhYTJsB0xGAy5NgPDKVvaSNwKn5qe4PyyFWhCo05q9ndeZqbQy6lwVIY2q7R8l58v05P65GWDoyUouOjd358ze8le4/8ACUvP3jcij25HsfftnP8AwrC6eHZ3Wr0fTUfvp8wH1TlgxY7l/CfauRXtnRHB0YwlTUdHv183uI5yepJuqTf9o37skuy8Kmnl26v7j99Mr6jXyOu1nYigKPsOw/cMvR7Pw9KeeEbP2/cV1JNWbM989BCAPlEYV3yiAF8dAA2UQBNjIZBnGGInNGR8GaBMYooq4rEZoaPXlE2bY2QtuYMgayAVHPccE8iiLOclbDqcs12na2jNUrKw2t1ZmkLHgcBVskKoAAUX6cYtGiqUbbvi+YSldkUxmYWEybAvx6XhbIDOLRaJJ8xUfIWQQM4JYyLlJKLaju9LLS/wHyOyvxLEWgYqTXNigaFgrKSbJ9PCbOafadFTSvo+Ptiv8kMqT/Pb9iSaKQ9lP7vQK3v7Mp+hx5doYeKu5fmwqpS5E30jKhZrFMooj+cH5/IxkEe+LDGwqVVCDve/wNdNqLYkugcXQ3DjkfNVaq73Tr+uTpdp0JrV5Xro+ja+jNdGSD+xOaoWSSKFHkbR37cl1FfMe4x/4jQWZt7fa/y1M7uR6fpzjsLG0NfA4Kq1d+43jj1xaXalCWknZ3tb4e410ZIrx6Jmcr2IVmP7X4RZHlvng8fLLVe0KdOmqi1TduXzMjSbdgpenSXwpIsgHtZDbex5vdxXvx3x4dp4drWVnxX57w7qXArTdPlC7ijba3Xx2oG/0IP05ysO0sNKeRTV72+hjpSWtinNp2CBypCngH3PP/sf0PtnZCvTlUdNPxLdCuLSuVHzpQoDZRAE2MhkQOMMQOaMjwwBkhmCirisRjJiMwdMmwLESk9gTxZoXx6n6ZGc4x9Z2NSZYCkdwR68iuPfJqcZeqzbPiXodYwCilJSwhItgCSaH0JJF3V5wzwUG5O7Wbez02t8hlUdlfgXB1Nyfwp7VtP/AHgrv/3r/rnF/CcPGO79/wC1/wCKHdaT3t+X+4h1MpBTZ2BVqU2PKIzfzpAPyxPQsKmqmbfbXrfQ3PO1rHtTr2kFMFrjsKqi5AHPbztx8/llMN2bRw8s0G79XfhYWdVyViX8Iv7L6jt7qie/si4n8JocL+/q3/kze+lYWLqrclxfsQD3uO7O4G6jHN3fPOc1bsWDsqLtxd9eDX1HjXd/EVm6gxsKq0aAWr4CqoHz4Vf0zqXZdGKzSbutW79b/MRVpPZBS6mVnJ2ksyMn4SbU2p78ki6uzWPHDYSnSUM1lFqW/G31McpN3sVxrnjAWl8vFEeqyeIL+Ya/3jLy7OoVm5u/i10fNW9zTM72S0ITdQlKklQVIKltp5uMRHnte0DFh2bhVUVn4lZ2v1zfMbvZZbPYoz65miWIhdqncKFG/NyT6/iP7s7qWBpU8RLEK+Z6PUm5txyme+eihAGyiAJsZDIM4wxE5oyPDAGSGYxRUGI2hWhUxWKWEybA0el6gRsxbsY5F7Xy6FRfy5zze0MPOvTjGHCUX7E7lKUlF6msNdC20stkIqsNtggRbABZtdreax3/ACzxv4fjIuWWVk5Sa1tu78tdNLFXUg1ctfaYdu4KtF3FbEv+Lj2kcAhQ24j3qjfOcvomMlU7pyd1HfM+cve7WuUz09/ofW1ULbrHdGVfIOCfFo3f9JD+WP6Fj4pKL43fifKKt8GL3lN/nmeXWrvmPpI4ZbW+0m/kXlquAqyp0o29W99bbprR2EVSKcmuIkephCgbQWC1ZQEFrU7iAR6Bl/MH14hLBY1zfi8Ld7KWq6fX4D95Tttr5H2PUQ7uR5bQgeGpIA/EpN83zzjSwuMtvrqn4nrro/YYpw/ER+1x0AwsUgalUGhDsYj57huGLHAYtJWlZpb5m9bp+62gd5D8RV1upVgpRQjDk0tEN6+a+RfIFcZ3YPCVqcpxqyck9ru+nlbgTnOLs4qw2p6ojDhSpsEH5yU0/wCRIAHyvOKn2RXi3mkmmmreSah8HqVdZPS35xBn10LMWK2SzFvIo3KWlO3jsaePzd/J+t6WBxkEoKXhX/c9Hpr1Ss9NtRZVYb/Qr6DqEaRBJAWG5tygdwzQkc32+6Nj1sY2N7NxNWtKrSaT0s78lZ6BTqxjGz134AHVQ2LAH4t1QimO3yMu4naLHI+prnKSweOySUXrbRue3R2WvO/sDPTvdfI+v1DTbj5F27rrwUvaZZiRff8AA8Y7/sYLs/H7uTv+92/Tw9j95veU+XwMfq88blfCUKoUCgu09he42dxu+aHf9PX7MoYilF+kO7fG9/dpp5E6sot+EzGz1UTQZxhiJzRkfBgAgH+f8/TMbRjOg6Y4EAKGGNixjlMjX4iUDQBPAO6iAALUHcM8nEJ97aWZrdW4P8/9DrYp9R2+M4RVVAxChSWBANbrJ9e/551YfP3Szu7Iz30IJjsUdMRmlhckwNPo+nVnuT+LFBjz+0Qo7C+Lv+z888rtSvVp07UfWfyWrK0oqTvLYs6XSECUGPe6Oi15vUsG/CR7DnOXEYpzdKUZOKlFv26WNjGyd+GheHSUZvKx2k8GrseLIt7rrso9rvj58Me1sRCH+pTu/P3af+x+5jfRkG6aoXeXbbx+xZHLAlhdAeU+uVj2rWlU7tQV7X30fRabmdzFK9yA0YWVkvcVViB2DOOQoIPPHPvwRlXjatTDxq2ypySfRcX79PiZ3aUmt9BIumF13MDH8gpPHlF1Za+bqvpeSq9qdzUVKCz9b9L8rGxo5o3egL6JUmiUgurHzD3p2UgFfkMpHG1q2EqTj4ZLb8ZmSMZpcOIjdJQoKYk7nJYAsSlRlFCj9ra+4j6j0zmp9rYjvXeOlopLZXvJSd+V17rMo6Mcu/P3cCoekrtDbnJ27qKCr8Iy0Tu7eUr9SM6X2tWu4uC9j13SutOt/JCqjHmR1/R0+9cMwCs9IEtq3SBSAD/F+UDca7/ruH7WxHhpSgm9PFfTa/LfojJUY73MTqkAjldFLEKzLbAKSVJF0CeD3H1z3sDWnWoxqTSTavZO/wBtSNRJSaRQfO9CAPjoAmxkMiBxhiBzRkXuhlROnibNnm3bwCtbT78X7fOs5cZm7p5b36b7jR3NDqjXAhl2s9sIDFtCCIbbBr03E0AAQd15yYZf6rVO9v1Zr3v+b+w2W2pkLnokGKmKxSwmTYDpk2BYTJs0ZRk5JMNRlGTcVxRt2KBiOEb7BdiJwQfY32B/vxJU4yTTQZmSckkk8kmz9T3wjCMYqKWiMvrcMjGUI8guyDDGUVyNuC4xlGL3RgEi5RRXILgOuOox5BdgPlYq2xgL5ZAA+OgCbGQyDOMMROaMj4M0Ca4pjFXFZNipiMwsJk2A6ZNgWEybNHTEYDLiMBBigIMUD7mAROMAbYwBPjIAXx0YV3yiArvlEAL46AB8ogCbGQyIHGGIHNGR4YAyYzBRFxWKxkxGKOmTYDpiM0sJkmA6YjAZcRgIuKAgxQPuYBE5oBtjoAmxkAEmOjAHyiArvlEAD5RAC2OgCbGQyDbGGRE5ox//2Q=="/>
          <p:cNvSpPr>
            <a:spLocks noChangeAspect="1" noChangeArrowheads="1"/>
          </p:cNvSpPr>
          <p:nvPr/>
        </p:nvSpPr>
        <p:spPr bwMode="auto">
          <a:xfrm>
            <a:off x="825500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6" name="Picture 2" descr="http://4.bp.blogspot.com/_Wcb1zj0xtgA/S_KLlLwnYiI/AAAAAAAAAeI/2MueUM2YlAY/s1600/Boek+if+disney+ran+your+hospita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2" y="1408869"/>
            <a:ext cx="3026142" cy="453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AU" dirty="0" smtClean="0"/>
              <a:t>1. Patient experience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64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Direct Benefits</a:t>
            </a:r>
            <a:endParaRPr lang="en-AU" dirty="0"/>
          </a:p>
        </p:txBody>
      </p:sp>
      <p:sp>
        <p:nvSpPr>
          <p:cNvPr id="74754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1751533"/>
          </a:xfrm>
        </p:spPr>
        <p:txBody>
          <a:bodyPr>
            <a:normAutofit/>
          </a:bodyPr>
          <a:lstStyle/>
          <a:p>
            <a:r>
              <a:rPr lang="en-AU" sz="2800" dirty="0" smtClean="0"/>
              <a:t>Patients are heard!</a:t>
            </a:r>
          </a:p>
          <a:p>
            <a:r>
              <a:rPr lang="en-AU" sz="2800" dirty="0" smtClean="0"/>
              <a:t>Involved, survivors receive answers to all questions.</a:t>
            </a:r>
            <a:endParaRPr lang="en-AU" sz="2800" dirty="0"/>
          </a:p>
        </p:txBody>
      </p:sp>
      <p:pic>
        <p:nvPicPr>
          <p:cNvPr id="7475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601" y="3351734"/>
            <a:ext cx="52308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3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Direct Benefits</a:t>
            </a:r>
            <a:endParaRPr lang="nl-NL" dirty="0"/>
          </a:p>
        </p:txBody>
      </p:sp>
      <p:sp>
        <p:nvSpPr>
          <p:cNvPr id="75778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This method takes less time, while all negative correspondence will stop.</a:t>
            </a:r>
            <a:endParaRPr lang="en-AU" sz="2800" dirty="0"/>
          </a:p>
        </p:txBody>
      </p:sp>
      <p:pic>
        <p:nvPicPr>
          <p:cNvPr id="75779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714" y="3256845"/>
            <a:ext cx="352901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8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Direct Benefits</a:t>
            </a:r>
            <a:endParaRPr lang="nl-NL" dirty="0"/>
          </a:p>
        </p:txBody>
      </p:sp>
      <p:sp>
        <p:nvSpPr>
          <p:cNvPr id="76802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No more claims that have no chance</a:t>
            </a:r>
            <a:r>
              <a:rPr lang="nl-NL" sz="2800" dirty="0" smtClean="0"/>
              <a:t>.</a:t>
            </a:r>
            <a:endParaRPr lang="nl-NL" sz="2800" dirty="0"/>
          </a:p>
        </p:txBody>
      </p:sp>
      <p:pic>
        <p:nvPicPr>
          <p:cNvPr id="76803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24" y="2504723"/>
            <a:ext cx="46243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Direct Benefits</a:t>
            </a:r>
            <a:endParaRPr lang="nl-NL" dirty="0"/>
          </a:p>
        </p:txBody>
      </p:sp>
      <p:sp>
        <p:nvSpPr>
          <p:cNvPr id="77826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Almost all parties understand that "mistakes" can be made if they understand how it occurred.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65808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Verdana" charset="0"/>
              </a:rPr>
              <a:t>Direct Benefits</a:t>
            </a:r>
            <a:endParaRPr lang="nl-NL" dirty="0">
              <a:latin typeface="Verdana" charset="0"/>
            </a:endParaRPr>
          </a:p>
        </p:txBody>
      </p:sp>
      <p:sp>
        <p:nvSpPr>
          <p:cNvPr id="78850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1433688"/>
          </a:xfrm>
        </p:spPr>
        <p:txBody>
          <a:bodyPr>
            <a:normAutofit/>
          </a:bodyPr>
          <a:lstStyle/>
          <a:p>
            <a:r>
              <a:rPr lang="en-AU" sz="2800" dirty="0" smtClean="0">
                <a:latin typeface="+mj-lt"/>
              </a:rPr>
              <a:t>People appreciate if improvement measures avoid same incidents</a:t>
            </a:r>
            <a:r>
              <a:rPr lang="en-AU" sz="2800" dirty="0">
                <a:latin typeface="+mj-lt"/>
              </a:rPr>
              <a:t> </a:t>
            </a:r>
            <a:r>
              <a:rPr lang="en-AU" sz="2800" dirty="0" smtClean="0">
                <a:latin typeface="+mj-lt"/>
              </a:rPr>
              <a:t>in future </a:t>
            </a:r>
          </a:p>
        </p:txBody>
      </p:sp>
    </p:spTree>
    <p:extLst>
      <p:ext uri="{BB962C8B-B14F-4D97-AF65-F5344CB8AC3E}">
        <p14:creationId xmlns:p14="http://schemas.microsoft.com/office/powerpoint/2010/main" val="11696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6778" y="519289"/>
            <a:ext cx="7851422" cy="835378"/>
          </a:xfrm>
        </p:spPr>
        <p:txBody>
          <a:bodyPr/>
          <a:lstStyle/>
          <a:p>
            <a:r>
              <a:rPr lang="en-AU" smtClean="0"/>
              <a:t>A final case report</a:t>
            </a:r>
            <a:endParaRPr lang="en-AU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555" y="2906889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6778" y="519289"/>
            <a:ext cx="7851422" cy="835378"/>
          </a:xfrm>
        </p:spPr>
        <p:txBody>
          <a:bodyPr/>
          <a:lstStyle/>
          <a:p>
            <a:r>
              <a:rPr lang="en-AU" dirty="0" smtClean="0"/>
              <a:t>A final case report</a:t>
            </a:r>
            <a:endParaRPr lang="en-AU" dirty="0"/>
          </a:p>
        </p:txBody>
      </p:sp>
      <p:sp>
        <p:nvSpPr>
          <p:cNvPr id="3" name="Tekstvak 2"/>
          <p:cNvSpPr txBox="1"/>
          <p:nvPr/>
        </p:nvSpPr>
        <p:spPr>
          <a:xfrm>
            <a:off x="112889" y="1622778"/>
            <a:ext cx="879122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A suicide attempt of a 46y old women</a:t>
            </a:r>
          </a:p>
          <a:p>
            <a:pPr marL="457200" indent="-457200">
              <a:buFont typeface="Wingdings" charset="2"/>
              <a:buChar char="u"/>
            </a:pPr>
            <a:endParaRPr lang="en-AU" sz="2800" dirty="0" smtClean="0"/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She was found at the countryside with severe undercooling</a:t>
            </a:r>
          </a:p>
          <a:p>
            <a:pPr marL="457200" indent="-457200">
              <a:buFont typeface="Wingdings" charset="2"/>
              <a:buChar char="u"/>
            </a:pPr>
            <a:endParaRPr lang="en-AU" sz="2800" dirty="0" smtClean="0"/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She was referred to our hospital for warming the body</a:t>
            </a:r>
          </a:p>
          <a:p>
            <a:pPr marL="285750" indent="-285750">
              <a:buFont typeface="Wingdings" charset="2"/>
              <a:buChar char="u"/>
            </a:pPr>
            <a:endParaRPr lang="en-AU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961"/>
            <a:ext cx="6815666" cy="22540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616" y="4603961"/>
            <a:ext cx="3005384" cy="22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8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6885"/>
            <a:ext cx="5552731" cy="42811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6778" y="406401"/>
            <a:ext cx="7851422" cy="835378"/>
          </a:xfrm>
        </p:spPr>
        <p:txBody>
          <a:bodyPr/>
          <a:lstStyle/>
          <a:p>
            <a:r>
              <a:rPr lang="en-AU" dirty="0" smtClean="0"/>
              <a:t>A final case report</a:t>
            </a:r>
            <a:endParaRPr lang="en-AU" dirty="0"/>
          </a:p>
        </p:txBody>
      </p:sp>
      <p:sp>
        <p:nvSpPr>
          <p:cNvPr id="3" name="Tekstvak 2"/>
          <p:cNvSpPr txBox="1"/>
          <p:nvPr/>
        </p:nvSpPr>
        <p:spPr>
          <a:xfrm>
            <a:off x="112889" y="1524001"/>
            <a:ext cx="8791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She was treated was with ECMO (extra </a:t>
            </a:r>
            <a:r>
              <a:rPr lang="en-AU" sz="2800" dirty="0" err="1" smtClean="0"/>
              <a:t>corpereal</a:t>
            </a:r>
            <a:r>
              <a:rPr lang="en-AU" sz="2800" dirty="0" smtClean="0"/>
              <a:t> membrane oxygenation)</a:t>
            </a:r>
            <a:endParaRPr lang="en-AU" sz="28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12" y="2576884"/>
            <a:ext cx="3344887" cy="428111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731" y="4205111"/>
            <a:ext cx="1387833" cy="18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6778" y="406401"/>
            <a:ext cx="7851422" cy="835378"/>
          </a:xfrm>
        </p:spPr>
        <p:txBody>
          <a:bodyPr/>
          <a:lstStyle/>
          <a:p>
            <a:r>
              <a:rPr lang="en-AU" dirty="0" smtClean="0"/>
              <a:t>A final case report</a:t>
            </a:r>
            <a:endParaRPr lang="en-AU" dirty="0"/>
          </a:p>
        </p:txBody>
      </p:sp>
      <p:sp>
        <p:nvSpPr>
          <p:cNvPr id="3" name="Tekstvak 2"/>
          <p:cNvSpPr txBox="1"/>
          <p:nvPr/>
        </p:nvSpPr>
        <p:spPr>
          <a:xfrm>
            <a:off x="380998" y="1721555"/>
            <a:ext cx="8579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She was safely warmed up slowly in 2 days</a:t>
            </a:r>
          </a:p>
          <a:p>
            <a:endParaRPr lang="en-AU" sz="2800" dirty="0" smtClean="0"/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All vital parameters were OK</a:t>
            </a:r>
          </a:p>
          <a:p>
            <a:endParaRPr lang="en-AU" sz="2800" dirty="0" smtClean="0"/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The ECMO device could be removed!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9581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6778" y="406401"/>
            <a:ext cx="7851422" cy="835378"/>
          </a:xfrm>
        </p:spPr>
        <p:txBody>
          <a:bodyPr/>
          <a:lstStyle/>
          <a:p>
            <a:r>
              <a:rPr lang="en-AU" dirty="0" smtClean="0"/>
              <a:t>A final case report</a:t>
            </a:r>
            <a:endParaRPr lang="en-AU" dirty="0"/>
          </a:p>
        </p:txBody>
      </p:sp>
      <p:sp>
        <p:nvSpPr>
          <p:cNvPr id="3" name="Tekstvak 2"/>
          <p:cNvSpPr txBox="1"/>
          <p:nvPr/>
        </p:nvSpPr>
        <p:spPr>
          <a:xfrm>
            <a:off x="112888" y="1439335"/>
            <a:ext cx="9031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Removal at the operating theatre</a:t>
            </a:r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By a qualified heart surgeon</a:t>
            </a:r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He removed the adhesive plaster</a:t>
            </a:r>
          </a:p>
          <a:p>
            <a:pPr marL="457200" indent="-457200">
              <a:buFont typeface="Wingdings" charset="2"/>
              <a:buChar char="u"/>
            </a:pPr>
            <a:r>
              <a:rPr lang="en-AU" sz="2800" dirty="0" smtClean="0"/>
              <a:t>And he was going to was his hands for surgery (3 min)</a:t>
            </a:r>
            <a:endParaRPr lang="en-AU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444" y="3341827"/>
            <a:ext cx="5277557" cy="35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700213"/>
            <a:ext cx="8567737" cy="2305050"/>
          </a:xfrm>
        </p:spPr>
        <p:txBody>
          <a:bodyPr/>
          <a:lstStyle/>
          <a:p>
            <a:r>
              <a:rPr lang="en-AU" sz="2400" dirty="0" smtClean="0"/>
              <a:t>Claims (insurer)</a:t>
            </a:r>
          </a:p>
          <a:p>
            <a:r>
              <a:rPr lang="en-AU" sz="2400" dirty="0" smtClean="0"/>
              <a:t>Complaints, formal (committee)</a:t>
            </a:r>
          </a:p>
          <a:p>
            <a:r>
              <a:rPr lang="en-AU" sz="2400" dirty="0" smtClean="0"/>
              <a:t>Complaints, accessible (Complaints Officer)</a:t>
            </a:r>
          </a:p>
          <a:p>
            <a:r>
              <a:rPr lang="en-AU" sz="2400" dirty="0" smtClean="0"/>
              <a:t>Complaints that are not expressed</a:t>
            </a:r>
          </a:p>
          <a:p>
            <a:r>
              <a:rPr lang="en-AU" sz="2400" dirty="0" smtClean="0"/>
              <a:t>Patient satisfaction scores</a:t>
            </a:r>
          </a:p>
          <a:p>
            <a:pPr>
              <a:buFont typeface="Monotype Sorts"/>
              <a:buNone/>
            </a:pPr>
            <a:endParaRPr lang="nl-NL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0484" name="Picture 9" descr="http://www.wig.nl/upload/Image/klac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4" y="3718981"/>
            <a:ext cx="3990975" cy="312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</p:spPr>
        <p:txBody>
          <a:bodyPr/>
          <a:lstStyle/>
          <a:p>
            <a:r>
              <a:rPr lang="en-AU" dirty="0" smtClean="0"/>
              <a:t>1. Patient experience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7249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/>
              <a:t>A final case report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381001" y="1534934"/>
            <a:ext cx="8509000" cy="4067180"/>
          </a:xfrm>
        </p:spPr>
        <p:txBody>
          <a:bodyPr>
            <a:normAutofit fontScale="92500" lnSpcReduction="10000"/>
          </a:bodyPr>
          <a:lstStyle/>
          <a:p>
            <a:r>
              <a:rPr lang="en-AU" sz="2800" dirty="0" smtClean="0"/>
              <a:t>Then the incident became clear</a:t>
            </a:r>
          </a:p>
          <a:p>
            <a:endParaRPr lang="en-AU" sz="2800" dirty="0" smtClean="0"/>
          </a:p>
          <a:p>
            <a:r>
              <a:rPr lang="en-AU" sz="2800" dirty="0" smtClean="0"/>
              <a:t>While the surgeon removed the plaster, the blood cannula was removed a little and came outside the vein.</a:t>
            </a:r>
          </a:p>
          <a:p>
            <a:endParaRPr lang="en-AU" sz="2800" dirty="0" smtClean="0"/>
          </a:p>
          <a:p>
            <a:r>
              <a:rPr lang="en-AU" sz="2800" dirty="0" smtClean="0"/>
              <a:t>During 3 minutes all blood was pumped inside the body. </a:t>
            </a:r>
          </a:p>
          <a:p>
            <a:endParaRPr lang="en-AU" sz="2800" dirty="0" smtClean="0"/>
          </a:p>
          <a:p>
            <a:r>
              <a:rPr lang="en-AU" sz="2800" dirty="0" smtClean="0"/>
              <a:t>There was no blood anymore in the heart and the patient died within 3 minutes</a:t>
            </a:r>
          </a:p>
          <a:p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9148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/>
              <a:t>A final case report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451556" y="1887709"/>
            <a:ext cx="8509000" cy="2656069"/>
          </a:xfrm>
        </p:spPr>
        <p:txBody>
          <a:bodyPr>
            <a:normAutofit fontScale="92500" lnSpcReduction="10000"/>
          </a:bodyPr>
          <a:lstStyle/>
          <a:p>
            <a:r>
              <a:rPr lang="en-AU" sz="2800" dirty="0" smtClean="0"/>
              <a:t>During our analysis we found this surgeon never works with the ECMO device</a:t>
            </a:r>
          </a:p>
          <a:p>
            <a:r>
              <a:rPr lang="en-AU" sz="2800" dirty="0" smtClean="0"/>
              <a:t>He wasn’t trained with the device, but he feels himself capable</a:t>
            </a:r>
          </a:p>
          <a:p>
            <a:r>
              <a:rPr lang="en-AU" sz="2800" dirty="0" smtClean="0"/>
              <a:t>If he blocked the cannula by a clip, the patient survived</a:t>
            </a:r>
          </a:p>
          <a:p>
            <a:r>
              <a:rPr lang="en-AU" sz="2800" dirty="0" smtClean="0"/>
              <a:t>It’s the first rule in training of ECMO</a:t>
            </a:r>
            <a:r>
              <a:rPr lang="is-IS" sz="2800" dirty="0" smtClean="0"/>
              <a:t>….</a:t>
            </a:r>
            <a:endParaRPr lang="en-AU" sz="2800" dirty="0" smtClean="0"/>
          </a:p>
          <a:p>
            <a:pPr marL="68580" indent="0">
              <a:buNone/>
            </a:pPr>
            <a:endParaRPr lang="en-AU" sz="28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0" y="4318000"/>
            <a:ext cx="2235200" cy="254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04267"/>
            <a:ext cx="3922889" cy="235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2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/>
              <a:t>A final case report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451556" y="1887709"/>
            <a:ext cx="8509000" cy="2656069"/>
          </a:xfrm>
          <a:noFill/>
        </p:spPr>
        <p:txBody>
          <a:bodyPr>
            <a:normAutofit/>
          </a:bodyPr>
          <a:lstStyle/>
          <a:p>
            <a:r>
              <a:rPr lang="en-AU" sz="2800" dirty="0" smtClean="0"/>
              <a:t>We informed and explained everything to the relatives.</a:t>
            </a:r>
          </a:p>
          <a:p>
            <a:r>
              <a:rPr lang="en-AU" sz="2800" dirty="0" smtClean="0"/>
              <a:t>They understand why this mistake was made.</a:t>
            </a:r>
          </a:p>
          <a:p>
            <a:r>
              <a:rPr lang="en-AU" sz="2800" dirty="0" smtClean="0"/>
              <a:t>They understand it was a real mistake.</a:t>
            </a:r>
          </a:p>
          <a:p>
            <a:r>
              <a:rPr lang="en-AU" sz="2800" dirty="0" smtClean="0"/>
              <a:t>They understand our improvement measure.</a:t>
            </a:r>
          </a:p>
          <a:p>
            <a:r>
              <a:rPr lang="en-AU" sz="2800" dirty="0" smtClean="0"/>
              <a:t>They had only one question???</a:t>
            </a:r>
          </a:p>
          <a:p>
            <a:pPr marL="68580" indent="0">
              <a:buNone/>
            </a:pP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00819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/>
              <a:t>A final case report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451556" y="1887710"/>
            <a:ext cx="8509000" cy="1273180"/>
          </a:xfrm>
          <a:noFill/>
        </p:spPr>
        <p:txBody>
          <a:bodyPr>
            <a:normAutofit/>
          </a:bodyPr>
          <a:lstStyle/>
          <a:p>
            <a:r>
              <a:rPr lang="en-AU" sz="4000" dirty="0"/>
              <a:t>Why</a:t>
            </a:r>
            <a:r>
              <a:rPr lang="en-AU" sz="2800" dirty="0"/>
              <a:t> </a:t>
            </a:r>
            <a:r>
              <a:rPr lang="en-AU" sz="2800" dirty="0" smtClean="0"/>
              <a:t>let the </a:t>
            </a:r>
            <a:r>
              <a:rPr lang="en-AU" sz="2800" dirty="0"/>
              <a:t>psychiatric hospital </a:t>
            </a:r>
            <a:r>
              <a:rPr lang="en-AU" sz="2800" dirty="0" smtClean="0"/>
              <a:t>her </a:t>
            </a:r>
            <a:r>
              <a:rPr lang="en-AU" sz="2800" dirty="0"/>
              <a:t>go on weekend leave?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795888"/>
            <a:ext cx="4571996" cy="304799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642" y="3795887"/>
            <a:ext cx="4590357" cy="304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1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/>
              <a:t>A final case report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451556" y="1887710"/>
            <a:ext cx="8509000" cy="3262846"/>
          </a:xfrm>
          <a:noFill/>
        </p:spPr>
        <p:txBody>
          <a:bodyPr>
            <a:normAutofit/>
          </a:bodyPr>
          <a:lstStyle/>
          <a:p>
            <a:r>
              <a:rPr lang="en-AU" sz="2800" dirty="0"/>
              <a:t>Why the psychiatric hospital let her go on weekend leave</a:t>
            </a:r>
            <a:r>
              <a:rPr lang="en-AU" sz="2800" dirty="0" smtClean="0"/>
              <a:t>?</a:t>
            </a:r>
          </a:p>
          <a:p>
            <a:endParaRPr lang="en-AU" sz="2800" dirty="0"/>
          </a:p>
          <a:p>
            <a:r>
              <a:rPr lang="en-AU" sz="2800" dirty="0" smtClean="0"/>
              <a:t>Can you get any information about it??</a:t>
            </a:r>
          </a:p>
          <a:p>
            <a:endParaRPr lang="en-AU" sz="2800" dirty="0"/>
          </a:p>
          <a:p>
            <a:r>
              <a:rPr lang="en-AU" sz="2800" dirty="0" smtClean="0"/>
              <a:t>We made the contact with the psychiatry. 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669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348140"/>
          </a:xfrm>
        </p:spPr>
        <p:txBody>
          <a:bodyPr>
            <a:noAutofit/>
          </a:bodyPr>
          <a:lstStyle/>
          <a:p>
            <a:r>
              <a:rPr lang="en-AU" dirty="0"/>
              <a:t>A final case report</a:t>
            </a:r>
          </a:p>
        </p:txBody>
      </p:sp>
      <p:sp>
        <p:nvSpPr>
          <p:cNvPr id="66562" name="Tijdelijke aanduiding voor inhoud 2"/>
          <p:cNvSpPr>
            <a:spLocks noGrp="1"/>
          </p:cNvSpPr>
          <p:nvPr>
            <p:ph idx="1"/>
          </p:nvPr>
        </p:nvSpPr>
        <p:spPr>
          <a:xfrm>
            <a:off x="451556" y="1887710"/>
            <a:ext cx="8509000" cy="3573290"/>
          </a:xfrm>
          <a:noFill/>
        </p:spPr>
        <p:txBody>
          <a:bodyPr>
            <a:normAutofit lnSpcReduction="10000"/>
          </a:bodyPr>
          <a:lstStyle/>
          <a:p>
            <a:r>
              <a:rPr lang="en-AU" sz="2800" dirty="0" smtClean="0"/>
              <a:t>The psychiatric hospital never informed</a:t>
            </a:r>
          </a:p>
          <a:p>
            <a:r>
              <a:rPr lang="en-AU" sz="2800" dirty="0"/>
              <a:t>The psychiatric hospital never </a:t>
            </a:r>
            <a:r>
              <a:rPr lang="en-AU" sz="2800" dirty="0" smtClean="0"/>
              <a:t>explained</a:t>
            </a:r>
          </a:p>
          <a:p>
            <a:r>
              <a:rPr lang="en-AU" sz="2800" dirty="0" smtClean="0"/>
              <a:t>They get a big financial claim</a:t>
            </a:r>
          </a:p>
          <a:p>
            <a:endParaRPr lang="en-AU" sz="2800" dirty="0"/>
          </a:p>
          <a:p>
            <a:endParaRPr lang="en-AU" sz="2800" dirty="0" smtClean="0"/>
          </a:p>
          <a:p>
            <a:r>
              <a:rPr lang="en-AU" sz="2800" dirty="0" smtClean="0"/>
              <a:t>We got roses from the family</a:t>
            </a:r>
          </a:p>
          <a:p>
            <a:r>
              <a:rPr lang="en-AU" sz="2800" dirty="0" smtClean="0"/>
              <a:t>All our surgeons were trained in ECMO treatment</a:t>
            </a:r>
            <a:endParaRPr lang="en-AU" sz="2800" dirty="0"/>
          </a:p>
          <a:p>
            <a:endParaRPr lang="en-AU" sz="2800" dirty="0" smtClean="0"/>
          </a:p>
          <a:p>
            <a:endParaRPr lang="en-AU" sz="2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999" y="5206984"/>
            <a:ext cx="1594556" cy="15945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531" y="2046112"/>
            <a:ext cx="2297247" cy="14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Rechte verbindingslijn met pijl 8"/>
          <p:cNvCxnSpPr/>
          <p:nvPr/>
        </p:nvCxnSpPr>
        <p:spPr>
          <a:xfrm>
            <a:off x="1086556" y="1747838"/>
            <a:ext cx="3949171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1086556" y="2841625"/>
            <a:ext cx="3936294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1086556" y="3921125"/>
            <a:ext cx="3955344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1086556" y="5029200"/>
            <a:ext cx="3942644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0" name="Tekstvak 12"/>
          <p:cNvSpPr txBox="1">
            <a:spLocks noChangeArrowheads="1"/>
          </p:cNvSpPr>
          <p:nvPr/>
        </p:nvSpPr>
        <p:spPr bwMode="auto">
          <a:xfrm>
            <a:off x="5110163" y="1479550"/>
            <a:ext cx="36004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dirty="0" smtClean="0"/>
              <a:t>Restore trust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Inform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Explain</a:t>
            </a:r>
          </a:p>
          <a:p>
            <a:pPr eaLnBrk="1" hangingPunct="1"/>
            <a:endParaRPr lang="en-AU" dirty="0" smtClean="0"/>
          </a:p>
          <a:p>
            <a:pPr eaLnBrk="1" hangingPunct="1"/>
            <a:endParaRPr lang="en-AU" dirty="0" smtClean="0"/>
          </a:p>
          <a:p>
            <a:pPr eaLnBrk="1" hangingPunct="1"/>
            <a:r>
              <a:rPr lang="en-AU" dirty="0" smtClean="0"/>
              <a:t>Think of something that goes far beyond the expectations of people</a:t>
            </a:r>
            <a:endParaRPr lang="en-AU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11667" y="274638"/>
            <a:ext cx="9426222" cy="1051806"/>
          </a:xfrm>
        </p:spPr>
        <p:txBody>
          <a:bodyPr>
            <a:noAutofit/>
          </a:bodyPr>
          <a:lstStyle/>
          <a:p>
            <a:r>
              <a:rPr lang="en-AU" dirty="0" smtClean="0"/>
              <a:t>final conclusions</a:t>
            </a:r>
            <a:endParaRPr lang="en-AU" dirty="0"/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20661"/>
            <a:ext cx="3549650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704975"/>
            <a:ext cx="8789988" cy="3614914"/>
          </a:xfrm>
        </p:spPr>
        <p:txBody>
          <a:bodyPr>
            <a:normAutofit fontScale="47500" lnSpcReduction="20000"/>
          </a:bodyPr>
          <a:lstStyle/>
          <a:p>
            <a:pPr marL="0" indent="0">
              <a:buFontTx/>
              <a:buNone/>
            </a:pPr>
            <a:r>
              <a:rPr lang="en-AU" sz="5100" dirty="0" smtClean="0"/>
              <a:t>Amphia Hospital:	&gt; 600.000 patient contacts</a:t>
            </a:r>
          </a:p>
          <a:p>
            <a:pPr marL="0" indent="0"/>
            <a:r>
              <a:rPr lang="en-AU" sz="5100" dirty="0" smtClean="0"/>
              <a:t>Claims				   40</a:t>
            </a:r>
          </a:p>
          <a:p>
            <a:pPr marL="0" indent="0"/>
            <a:r>
              <a:rPr lang="en-AU" sz="5100" dirty="0" smtClean="0"/>
              <a:t>Formal complaints 			   50</a:t>
            </a:r>
          </a:p>
          <a:p>
            <a:pPr marL="0" indent="0"/>
            <a:r>
              <a:rPr lang="en-AU" sz="5100" dirty="0" smtClean="0"/>
              <a:t>Accessible complaints		 1800</a:t>
            </a:r>
          </a:p>
          <a:p>
            <a:pPr marL="0" indent="0"/>
            <a:endParaRPr lang="en-AU" sz="5100" dirty="0" smtClean="0"/>
          </a:p>
          <a:p>
            <a:pPr marL="0" indent="0"/>
            <a:r>
              <a:rPr lang="en-AU" sz="5100" dirty="0" smtClean="0"/>
              <a:t>When you ask (25x)                      45000</a:t>
            </a:r>
          </a:p>
          <a:p>
            <a:pPr marL="0" indent="0"/>
            <a:r>
              <a:rPr lang="en-AU" sz="5100" dirty="0" smtClean="0"/>
              <a:t>Unexpressed complaints (x50)</a:t>
            </a:r>
            <a:r>
              <a:rPr lang="en-AU" sz="5100" dirty="0"/>
              <a:t>	</a:t>
            </a:r>
            <a:r>
              <a:rPr lang="en-AU" sz="5100" dirty="0" smtClean="0"/>
              <a:t>90000</a:t>
            </a:r>
          </a:p>
          <a:p>
            <a:pPr marL="0" indent="0"/>
            <a:endParaRPr lang="en-AU" sz="5100" dirty="0" smtClean="0"/>
          </a:p>
          <a:p>
            <a:pPr marL="0" indent="0"/>
            <a:r>
              <a:rPr lang="en-AU" sz="5100" dirty="0" smtClean="0"/>
              <a:t>Patient satisfaction score	              7,5</a:t>
            </a:r>
          </a:p>
          <a:p>
            <a:pPr marL="0" indent="0">
              <a:buFont typeface="Monotype Sorts"/>
              <a:buNone/>
            </a:pPr>
            <a:endParaRPr lang="en-AU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21508" name="Picture 2" descr="http://www.kennislink.nl/upload/180094_962_1192724198286-Ice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81" y="1871663"/>
            <a:ext cx="2582712" cy="375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echte verbindingslijn met pijl 2"/>
          <p:cNvCxnSpPr>
            <a:stCxn id="4" idx="6"/>
          </p:cNvCxnSpPr>
          <p:nvPr/>
        </p:nvCxnSpPr>
        <p:spPr bwMode="auto">
          <a:xfrm flipV="1">
            <a:off x="5686778" y="3866444"/>
            <a:ext cx="1806222" cy="134056"/>
          </a:xfrm>
          <a:prstGeom prst="straightConnector1">
            <a:avLst/>
          </a:prstGeom>
          <a:ln w="5715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516468" y="274638"/>
            <a:ext cx="7772400" cy="1143000"/>
          </a:xfrm>
        </p:spPr>
        <p:txBody>
          <a:bodyPr/>
          <a:lstStyle/>
          <a:p>
            <a:r>
              <a:rPr lang="en-AU" dirty="0" smtClean="0"/>
              <a:t>1. Patient experience: The </a:t>
            </a:r>
            <a:r>
              <a:rPr lang="en-AU" dirty="0" err="1" smtClean="0"/>
              <a:t>IceBerg</a:t>
            </a:r>
            <a:endParaRPr lang="en-AU" dirty="0"/>
          </a:p>
        </p:txBody>
      </p:sp>
      <p:sp>
        <p:nvSpPr>
          <p:cNvPr id="4" name="Ovaal 3"/>
          <p:cNvSpPr/>
          <p:nvPr/>
        </p:nvSpPr>
        <p:spPr>
          <a:xfrm>
            <a:off x="4445000" y="3386666"/>
            <a:ext cx="1241778" cy="1227667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met pijl 10"/>
          <p:cNvCxnSpPr/>
          <p:nvPr/>
        </p:nvCxnSpPr>
        <p:spPr bwMode="auto">
          <a:xfrm>
            <a:off x="5686778" y="2699456"/>
            <a:ext cx="2441222" cy="150988"/>
          </a:xfrm>
          <a:prstGeom prst="straightConnector1">
            <a:avLst/>
          </a:prstGeom>
          <a:ln w="57150">
            <a:solidFill>
              <a:srgbClr val="589B0B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hteraccolade 8"/>
          <p:cNvSpPr/>
          <p:nvPr/>
        </p:nvSpPr>
        <p:spPr>
          <a:xfrm>
            <a:off x="5390444" y="2088444"/>
            <a:ext cx="296334" cy="1126067"/>
          </a:xfrm>
          <a:prstGeom prst="rightBrace">
            <a:avLst/>
          </a:prstGeom>
          <a:ln w="285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45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68289" y="549275"/>
            <a:ext cx="8640762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dirty="0" smtClean="0">
                <a:ea typeface="Verdana" pitchFamily="34" charset="0"/>
                <a:cs typeface="Verdana" pitchFamily="34" charset="0"/>
              </a:rPr>
              <a:t>How can we use patient experience?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222320"/>
            <a:ext cx="8567737" cy="2520950"/>
          </a:xfrm>
        </p:spPr>
        <p:txBody>
          <a:bodyPr>
            <a:normAutofit/>
          </a:bodyPr>
          <a:lstStyle/>
          <a:p>
            <a:pPr marL="0" indent="0"/>
            <a:r>
              <a:rPr lang="en-AU" sz="2400" dirty="0" smtClean="0"/>
              <a:t>Claims </a:t>
            </a:r>
          </a:p>
          <a:p>
            <a:pPr marL="0" indent="0"/>
            <a:r>
              <a:rPr lang="en-AU" sz="2400" dirty="0" smtClean="0"/>
              <a:t>Formal complaints</a:t>
            </a:r>
          </a:p>
          <a:p>
            <a:pPr marL="0" indent="0"/>
            <a:r>
              <a:rPr lang="en-AU" sz="4000" dirty="0" smtClean="0"/>
              <a:t>Accessible complaints</a:t>
            </a:r>
          </a:p>
          <a:p>
            <a:pPr marL="0" indent="0"/>
            <a:r>
              <a:rPr lang="en-AU" sz="2400" dirty="0" smtClean="0"/>
              <a:t>Unexpressed complaints</a:t>
            </a:r>
          </a:p>
          <a:p>
            <a:pPr marL="0" indent="0"/>
            <a:r>
              <a:rPr lang="en-AU" sz="2400" dirty="0" smtClean="0"/>
              <a:t>Patient satisfaction scores</a:t>
            </a:r>
          </a:p>
          <a:p>
            <a:pPr marL="0" indent="0">
              <a:buFont typeface="Monotype Sorts"/>
              <a:buNone/>
            </a:pPr>
            <a:endParaRPr lang="en-AU" dirty="0" smtClean="0">
              <a:ea typeface="ＭＳ Ｐゴシック" panose="020B0600070205080204" pitchFamily="34" charset="-128"/>
            </a:endParaRPr>
          </a:p>
        </p:txBody>
      </p:sp>
      <p:cxnSp>
        <p:nvCxnSpPr>
          <p:cNvPr id="4" name="Rechte verbindingslijn 3"/>
          <p:cNvCxnSpPr/>
          <p:nvPr/>
        </p:nvCxnSpPr>
        <p:spPr>
          <a:xfrm>
            <a:off x="746477" y="2430813"/>
            <a:ext cx="733425" cy="71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690034" y="2843915"/>
            <a:ext cx="2257424" cy="1444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804333" y="4004199"/>
            <a:ext cx="2921000" cy="1867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647701" y="4470041"/>
            <a:ext cx="3303410" cy="186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7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870" y="1135232"/>
            <a:ext cx="8229600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sz="3200" smtClean="0"/>
              <a:t>Accessible complaints</a:t>
            </a:r>
            <a:endParaRPr lang="en-AU" sz="320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829346" y="1927395"/>
            <a:ext cx="3530974" cy="4140383"/>
          </a:xfrm>
          <a:solidFill>
            <a:schemeClr val="accent3"/>
          </a:solidFill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Examples: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accessibility</a:t>
            </a: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treatment</a:t>
            </a: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Disclosures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information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discuss complaints</a:t>
            </a: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appointments</a:t>
            </a: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,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putative error</a:t>
            </a: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,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2400" dirty="0" smtClean="0">
                <a:solidFill>
                  <a:schemeClr val="bg2"/>
                </a:solidFill>
              </a:rPr>
              <a:t>aftercare</a:t>
            </a:r>
            <a:r>
              <a:rPr lang="en-AU" sz="2400" dirty="0" smtClean="0">
                <a:solidFill>
                  <a:schemeClr val="bg2"/>
                </a:solidFill>
                <a:ea typeface="Verdana" pitchFamily="34" charset="0"/>
                <a:cs typeface="Verdana" pitchFamily="34" charset="0"/>
              </a:rPr>
              <a:t>.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0067" y="365832"/>
            <a:ext cx="8640762" cy="7921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AU" smtClean="0">
                <a:ea typeface="Verdana" pitchFamily="34" charset="0"/>
                <a:cs typeface="Verdana" pitchFamily="34" charset="0"/>
              </a:rPr>
              <a:t>How can we use patient experience?</a:t>
            </a:r>
          </a:p>
        </p:txBody>
      </p:sp>
    </p:spTree>
    <p:extLst>
      <p:ext uri="{BB962C8B-B14F-4D97-AF65-F5344CB8AC3E}">
        <p14:creationId xmlns:p14="http://schemas.microsoft.com/office/powerpoint/2010/main" val="22841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70" y="829022"/>
            <a:ext cx="5935308" cy="6023544"/>
          </a:xfrm>
          <a:prstGeom prst="rect">
            <a:avLst/>
          </a:prstGeom>
        </p:spPr>
      </p:pic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2537" y="1135232"/>
            <a:ext cx="8638292" cy="792163"/>
          </a:xfrm>
          <a:solidFill>
            <a:schemeClr val="accent6"/>
          </a:solidFill>
          <a:ex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sz="3200" dirty="0" smtClean="0"/>
              <a:t>Accessible complaints</a:t>
            </a:r>
            <a:endParaRPr lang="en-AU" sz="3200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0067" y="365832"/>
            <a:ext cx="8640762" cy="792163"/>
          </a:xfrm>
          <a:prstGeom prst="rect">
            <a:avLst/>
          </a:prstGeom>
          <a:solidFill>
            <a:srgbClr val="958B8B"/>
          </a:solidFill>
          <a:extLst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AU" dirty="0" smtClean="0">
                <a:ea typeface="Verdana" pitchFamily="34" charset="0"/>
                <a:cs typeface="Verdana" pitchFamily="34" charset="0"/>
              </a:rPr>
              <a:t>How can we use patient experience?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178581" y="6005013"/>
            <a:ext cx="592119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AU" sz="2400" i="1" dirty="0" smtClean="0">
                <a:solidFill>
                  <a:srgbClr val="282828"/>
                </a:solidFill>
              </a:rPr>
              <a:t>We’re seeing a significant drop in complaints since we stopped answering our phones</a:t>
            </a:r>
            <a:endParaRPr lang="en-AU" sz="2400" i="1" dirty="0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2537" y="1135232"/>
            <a:ext cx="8638292" cy="792163"/>
          </a:xfrm>
          <a:solidFill>
            <a:schemeClr val="accent6"/>
          </a:solidFill>
          <a:extLst/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AU" sz="3200" dirty="0" smtClean="0"/>
              <a:t>Accessible complaints</a:t>
            </a:r>
            <a:endParaRPr lang="en-AU" sz="3200" dirty="0" smtClean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0067" y="365832"/>
            <a:ext cx="8640762" cy="792163"/>
          </a:xfrm>
          <a:prstGeom prst="rect">
            <a:avLst/>
          </a:prstGeom>
          <a:solidFill>
            <a:srgbClr val="958B8B"/>
          </a:solidFill>
          <a:extLst/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AU" dirty="0" smtClean="0">
                <a:ea typeface="Verdana" pitchFamily="34" charset="0"/>
                <a:cs typeface="Verdana" pitchFamily="34" charset="0"/>
              </a:rPr>
              <a:t>How can we use patient experience?</a:t>
            </a:r>
          </a:p>
        </p:txBody>
      </p:sp>
      <p:pic>
        <p:nvPicPr>
          <p:cNvPr id="9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7" y="1944034"/>
            <a:ext cx="7379907" cy="491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41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Pop.thmx</Template>
  <TotalTime>10609</TotalTime>
  <Words>960</Words>
  <Application>Microsoft Office PowerPoint</Application>
  <PresentationFormat>On-screen Show (4:3)</PresentationFormat>
  <Paragraphs>239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Urban Pop</vt:lpstr>
      <vt:lpstr>  Including Patient perspective in incident analysis</vt:lpstr>
      <vt:lpstr>Content</vt:lpstr>
      <vt:lpstr>1. Patient experience</vt:lpstr>
      <vt:lpstr>1. Patient experience</vt:lpstr>
      <vt:lpstr>1. Patient experience: The IceBerg</vt:lpstr>
      <vt:lpstr>How can we use patient experience?</vt:lpstr>
      <vt:lpstr>Accessible complaints</vt:lpstr>
      <vt:lpstr>Accessible complaints</vt:lpstr>
      <vt:lpstr>Accessible complaints</vt:lpstr>
      <vt:lpstr>Accessible complaints       Malfunctioning</vt:lpstr>
      <vt:lpstr>Accessible complaints   ?   Malfunctioning</vt:lpstr>
      <vt:lpstr>PowerPoint Presentation</vt:lpstr>
      <vt:lpstr>PowerPoint Presentation</vt:lpstr>
      <vt:lpstr>Results:  Individual complaints professionals</vt:lpstr>
      <vt:lpstr>A Board monitor to recognize malfunctioning professionals </vt:lpstr>
      <vt:lpstr>Complaints overview 2009-2012</vt:lpstr>
      <vt:lpstr>PowerPoint Presentation</vt:lpstr>
      <vt:lpstr>PowerPoint Presentation</vt:lpstr>
      <vt:lpstr>Conclusion</vt:lpstr>
      <vt:lpstr>3. Using patient experience in analysis of severe incidents </vt:lpstr>
      <vt:lpstr>Severe incident 2009</vt:lpstr>
      <vt:lpstr>Follow-up care by our Doctors</vt:lpstr>
      <vt:lpstr>Follow-up care by our Doctors 2 months later</vt:lpstr>
      <vt:lpstr>Result</vt:lpstr>
      <vt:lpstr>Result</vt:lpstr>
      <vt:lpstr>PowerPoint Presentation</vt:lpstr>
      <vt:lpstr>PowerPoint Presentation</vt:lpstr>
      <vt:lpstr>HoW?</vt:lpstr>
      <vt:lpstr>HoW?</vt:lpstr>
      <vt:lpstr>Direct Benefits</vt:lpstr>
      <vt:lpstr>Direct Benefits</vt:lpstr>
      <vt:lpstr>Direct Benefits</vt:lpstr>
      <vt:lpstr>Direct Benefits</vt:lpstr>
      <vt:lpstr>Direct Benefits</vt:lpstr>
      <vt:lpstr>A final case report</vt:lpstr>
      <vt:lpstr>A final case report</vt:lpstr>
      <vt:lpstr>A final case report</vt:lpstr>
      <vt:lpstr>A final case report</vt:lpstr>
      <vt:lpstr>A final case report</vt:lpstr>
      <vt:lpstr>A final case report</vt:lpstr>
      <vt:lpstr>A final case report</vt:lpstr>
      <vt:lpstr>A final case report</vt:lpstr>
      <vt:lpstr>A final case report</vt:lpstr>
      <vt:lpstr>A final case report</vt:lpstr>
      <vt:lpstr>A final case report</vt:lpstr>
      <vt:lpstr>final conclusions</vt:lpstr>
    </vt:vector>
  </TitlesOfParts>
  <Company>Slappendel Holding BV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Including Patient perspective in incident analysis</dc:title>
  <dc:creator>Rob Slappendel</dc:creator>
  <cp:lastModifiedBy>Laarman, B.S.</cp:lastModifiedBy>
  <cp:revision>41</cp:revision>
  <dcterms:created xsi:type="dcterms:W3CDTF">2016-10-05T20:13:21Z</dcterms:created>
  <dcterms:modified xsi:type="dcterms:W3CDTF">2016-10-19T09:23:03Z</dcterms:modified>
</cp:coreProperties>
</file>