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</p:sldMasterIdLst>
  <p:sldIdLst>
    <p:sldId id="256" r:id="rId3"/>
    <p:sldId id="257" r:id="rId4"/>
    <p:sldId id="258" r:id="rId5"/>
    <p:sldId id="263" r:id="rId6"/>
    <p:sldId id="265" r:id="rId7"/>
    <p:sldId id="266" r:id="rId8"/>
    <p:sldId id="267" r:id="rId9"/>
    <p:sldId id="268" r:id="rId10"/>
    <p:sldId id="262" r:id="rId11"/>
    <p:sldId id="269" r:id="rId12"/>
    <p:sldId id="270" r:id="rId13"/>
    <p:sldId id="271" r:id="rId14"/>
    <p:sldId id="272" r:id="rId15"/>
    <p:sldId id="259" r:id="rId16"/>
    <p:sldId id="273" r:id="rId17"/>
    <p:sldId id="274" r:id="rId18"/>
    <p:sldId id="260" r:id="rId19"/>
    <p:sldId id="275" r:id="rId20"/>
    <p:sldId id="276" r:id="rId21"/>
    <p:sldId id="277" r:id="rId22"/>
    <p:sldId id="284" r:id="rId23"/>
    <p:sldId id="285" r:id="rId24"/>
    <p:sldId id="286" r:id="rId25"/>
    <p:sldId id="287" r:id="rId26"/>
    <p:sldId id="282" r:id="rId27"/>
    <p:sldId id="283" r:id="rId28"/>
    <p:sldId id="261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3EDA3-A464-4C52-BF31-5D6C60790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03C29D-F3CF-4A1E-BAEC-7B3CCE4C5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DA3C0B-ABA2-4ABE-B300-04F83542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BE974-99AC-4F63-98E6-62FC1BD3D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4BBA6-10EA-423B-B485-BF19CE3A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524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6B034-FAC9-4054-AE84-E5CB4B79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DDF3038-CB55-40A1-861D-16C6F2B8D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B365DB-59FF-4384-A2AB-6C8D423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4990AC-33FA-44A7-84B0-360566C14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A64720-E851-468A-AE23-508ED364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445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AA1B2E9-6956-443B-A88B-40CB8A61E2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1000A6-C9C2-469B-9694-A8786B470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2EEE23-C6E3-4DCB-ABEE-386AFCB1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70A907-7816-44F0-ABEE-F32C0B19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73C670-F8BC-47E2-AEA7-15B808314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90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7875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773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931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815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1570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87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668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429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FEC64-599A-47E4-9C23-EBD89FAD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0ADB53-2054-4114-B502-A9079354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188FDD-F04A-479C-BE9C-9EA56F1D5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1AD34C-40BE-4174-8C33-AC982E32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235AEC-44BB-4495-8BAF-06779245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9891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0761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7584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3CFA1-9933-4535-8E9B-269DA77FCEC3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C8FE5-FFD4-4FA0-8BDA-CB7E79C8DE7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9044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19196-785E-48C4-B4E5-B4BE8220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B03A21-A463-4F21-9284-BFC774FDA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A696599-A4BF-4A03-9D77-1E6A3DA6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660ECB-BC9A-4B0D-8150-D739AAA65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080719-E4C4-400E-B848-0214F7D7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88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56CE55-0B0C-4C63-A4E4-9621E770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B2C959-9313-4DEE-B9F2-04B81CBB8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5586556-34D1-469B-BDAD-E8E73418E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FACE65-C248-4A20-A023-930949A51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6E1CC7-9818-4969-B80F-4F126C6A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9C189-72D1-40EB-B5A8-B108B7635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35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38DBF-4339-4998-B967-260B84887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990F94-9C31-48F3-93B8-70874741D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2EDCAD3-F6AE-4A51-930C-6DDD078C89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534D7E-FE4B-488F-8255-0A102F9B8A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47370FD-27B1-4AAD-ACCF-89CA74AE6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8BAC129-C1E7-46FB-858C-5844E8A9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F3D99C8-3BA5-41A9-A7D4-0DA850431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695D621-B441-4D62-8338-A785CABE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46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7389E-5415-4F37-A957-49F1BDF3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620CEEA-3A3E-4E41-853A-8DF004D21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79D7D44-0F11-4BAB-8E87-5FCAAE86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14B636-4F59-45FF-86DC-97D58119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23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6513D5E-5893-463C-A5A4-0C8439D1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016F271-4899-4C5C-95D6-D56BD16E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51813D-AF77-410B-B831-3951F3BB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36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8A7E9-A7E1-4270-847E-D8CACF6C8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00A6EF-B1EE-4E3F-976F-D6FF159F2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33DD70-3BDC-4D75-A872-CF2E99B54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A8A0A6-1129-450F-A0CE-71092AA3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02EAFA-AA42-4EA0-97F7-02C6448D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91C868-5046-4B4F-A426-CD0743E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08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3772A-A06A-429A-9759-237A96B2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BA4433-D424-4ED8-AFCA-A90D14B4A1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A0DE72-17F0-4B63-90FD-AF4BB0559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EF08298-62FD-4891-A11F-68556A3F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EA8E180-C3DB-44FA-AD57-A4AA0B40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B34D07-7648-43CC-927F-792A5F75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6968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57C8C2C-FC83-4445-BCD0-823F6DCD6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3FB30F-950F-46AC-ABF4-B3FC4355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566796-240B-4656-A1D3-477AE19DF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B74EC6-54D1-448E-A0F2-DC2C99C8C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7E61EB-21E4-462C-BE55-684AB1DD4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76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E54A68C-3516-4E3A-9F4B-5798751BC164}" type="datetimeFigureOut">
              <a:rPr lang="nl-NL" smtClean="0"/>
              <a:t>30-11-2018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8444C65D-364D-4EBE-9A35-B81A2FB339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11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35E52-0AED-4BC1-917A-162E36055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5BEA3F-3074-4CA5-82EF-A6CA12CCD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00_IntroBumper_Loop">
            <a:hlinkClick r:id="" action="ppaction://media"/>
            <a:extLst>
              <a:ext uri="{FF2B5EF4-FFF2-40B4-BE49-F238E27FC236}">
                <a16:creationId xmlns:a16="http://schemas.microsoft.com/office/drawing/2014/main" id="{4BE6C2C4-903C-4C35-9825-54A6B8C58C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5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gaat om de balans: aandacht </a:t>
            </a:r>
            <a:br>
              <a:rPr lang="nl-NL" dirty="0"/>
            </a:br>
            <a:r>
              <a:rPr lang="nl-NL" dirty="0"/>
              <a:t>voor zorgverlener en patiënt 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029" y="2589234"/>
            <a:ext cx="5720457" cy="23972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552" y="2589234"/>
            <a:ext cx="4425755" cy="288011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13293D2-3061-4EBF-8690-28D1BE32F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J. Legemaate, Henk </a:t>
            </a:r>
            <a:r>
              <a:rPr lang="nl-NL" dirty="0" err="1"/>
              <a:t>Leenen</a:t>
            </a:r>
            <a:r>
              <a:rPr lang="nl-NL" dirty="0"/>
              <a:t>-</a:t>
            </a:r>
            <a:br>
              <a:rPr lang="nl-NL" dirty="0"/>
            </a:br>
            <a:r>
              <a:rPr lang="nl-NL" dirty="0"/>
              <a:t>lezing 2018 (</a:t>
            </a:r>
            <a:r>
              <a:rPr lang="nl-NL" dirty="0" err="1"/>
              <a:t>TvGR</a:t>
            </a:r>
            <a:r>
              <a:rPr lang="nl-NL" dirty="0"/>
              <a:t> 2018, nr. 3)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3922" y="3317478"/>
            <a:ext cx="5838431" cy="115490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081B86F-A65B-441F-848C-8F6ABFBF7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De optelsom van het OPEN-project tot nu toe:</a:t>
            </a:r>
            <a:br>
              <a:rPr lang="nl-NL" sz="4000" dirty="0"/>
            </a:br>
            <a:r>
              <a:rPr lang="nl-NL" sz="4000" dirty="0"/>
              <a:t> ’Just Culture’ in brede zin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2438400"/>
            <a:ext cx="10820400" cy="4024125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Aandacht voor de patiënt en zijn naasten (openheid, excuses waar nodig, informatie, ondersteuning)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Aandacht voor de zorgverlener (ondersteuning, peer support)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‘Rapid response’ </a:t>
            </a:r>
            <a:r>
              <a:rPr lang="nl-NL" dirty="0" err="1"/>
              <a:t>mbt</a:t>
            </a:r>
            <a:r>
              <a:rPr lang="nl-NL" dirty="0"/>
              <a:t> </a:t>
            </a:r>
            <a:r>
              <a:rPr lang="nl-NL" dirty="0" err="1"/>
              <a:t>patient</a:t>
            </a:r>
            <a:r>
              <a:rPr lang="nl-NL" dirty="0"/>
              <a:t>/naasten en zorgverleners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Een veilige cultuur binnen de instelling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‘Open </a:t>
            </a:r>
            <a:r>
              <a:rPr lang="nl-NL" dirty="0" err="1"/>
              <a:t>disclosure</a:t>
            </a:r>
            <a:r>
              <a:rPr lang="nl-NL" dirty="0"/>
              <a:t>’ beleid op instellingsniveau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Integrale benadering binnen de instelling (‘Bureau OPEN’)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Dejuridisering van afhandeling klachten en claims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Zoveel mogelijk transparantie, bijv. over calamiteiten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790C614-10E6-4E9C-B3AE-533D2254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80000"/>
              </a:lnSpc>
            </a:pPr>
            <a:r>
              <a:rPr lang="en-US" sz="6000" dirty="0">
                <a:solidFill>
                  <a:srgbClr val="FFFFFF"/>
                </a:solidFill>
              </a:rPr>
              <a:t>      Dank </a:t>
            </a:r>
            <a:r>
              <a:rPr lang="en-US" sz="6000" dirty="0" err="1">
                <a:solidFill>
                  <a:srgbClr val="FFFFFF"/>
                </a:solidFill>
              </a:rPr>
              <a:t>voor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uw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aandacht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9104" y="629266"/>
            <a:ext cx="6252848" cy="52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_NameBumper_JohnTaks">
            <a:hlinkClick r:id="" action="ppaction://media"/>
            <a:extLst>
              <a:ext uri="{FF2B5EF4-FFF2-40B4-BE49-F238E27FC236}">
                <a16:creationId xmlns:a16="http://schemas.microsoft.com/office/drawing/2014/main" id="{FED952F7-9DB1-4EDE-83FF-722B7C293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BF1467-CDEF-4DB9-A0D0-EFF6D8815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6"/>
            <a:ext cx="6609413" cy="5325533"/>
          </a:xfrm>
        </p:spPr>
        <p:txBody>
          <a:bodyPr anchor="ctr">
            <a:normAutofit/>
          </a:bodyPr>
          <a:lstStyle/>
          <a:p>
            <a:r>
              <a:rPr lang="nl-NL" sz="9600"/>
              <a:t>Zaaldiscussie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4" y="0"/>
            <a:ext cx="46573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26E6DCA-F27C-4320-902F-6AEED7C35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21" y="1363263"/>
            <a:ext cx="3777805" cy="401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FEDCC0-CBE7-4938-B9F7-A94BDE835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6"/>
            <a:ext cx="6609413" cy="5325533"/>
          </a:xfrm>
        </p:spPr>
        <p:txBody>
          <a:bodyPr anchor="ctr">
            <a:normAutofit/>
          </a:bodyPr>
          <a:lstStyle/>
          <a:p>
            <a:r>
              <a:rPr lang="nl-NL" sz="9600"/>
              <a:t>Pauze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4" y="0"/>
            <a:ext cx="46573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0EC61F-A242-41E7-A510-FB713EF7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02" y="1521496"/>
            <a:ext cx="3778353" cy="40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_NameBumper_BerberLaarman">
            <a:hlinkClick r:id="" action="ppaction://media"/>
            <a:extLst>
              <a:ext uri="{FF2B5EF4-FFF2-40B4-BE49-F238E27FC236}">
                <a16:creationId xmlns:a16="http://schemas.microsoft.com/office/drawing/2014/main" id="{DC36234E-A4D3-43A5-B127-529BE97AA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8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84" y="1084931"/>
            <a:ext cx="4091455" cy="4688138"/>
          </a:xfrm>
        </p:spPr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spelen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‘</a:t>
            </a:r>
            <a:r>
              <a:rPr lang="en-US" dirty="0" err="1" smtClean="0"/>
              <a:t>gebeurtenis</a:t>
            </a:r>
            <a:r>
              <a:rPr lang="en-US" dirty="0" smtClean="0"/>
              <a:t>’</a:t>
            </a:r>
            <a:endParaRPr lang="nl-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3182" y="1638886"/>
            <a:ext cx="6958818" cy="52191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A91E260-C967-4001-8577-E4A3BF91F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2" y="163732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87" y="1674288"/>
            <a:ext cx="6912217" cy="476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1240" y="1401109"/>
            <a:ext cx="3706761" cy="38647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 "/>
              <a:tabLst/>
              <a:defRPr/>
            </a:pP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  <a:p>
            <a:pPr marL="0" marR="0" lvl="0" indent="0" fontAlgn="auto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Verkokering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van procedures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wordt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zichtbaar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doordat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beleid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na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een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ongewenste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gebeurtenis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verschilt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afhankelijk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van de naam die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een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 ‘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gebeurtenis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’ </a:t>
            </a:r>
            <a:r>
              <a:rPr kumimoji="0" lang="en-US" sz="3600" b="0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krijgt</a:t>
            </a: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1BAD8BA-6A11-43CA-884E-5D857E0B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7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_NameBumper_InekeSybesma">
            <a:hlinkClick r:id="" action="ppaction://media"/>
            <a:extLst>
              <a:ext uri="{FF2B5EF4-FFF2-40B4-BE49-F238E27FC236}">
                <a16:creationId xmlns:a16="http://schemas.microsoft.com/office/drawing/2014/main" id="{94B03197-F9C0-4A57-847F-A98A04AD18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Verkokering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risico’s</a:t>
            </a:r>
            <a:r>
              <a:rPr lang="en-US" dirty="0"/>
              <a:t> </a:t>
            </a:r>
            <a:r>
              <a:rPr lang="en-US" dirty="0" err="1"/>
              <a:t>mee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5803"/>
            <a:ext cx="7022432" cy="3580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gereduceerd</a:t>
            </a:r>
            <a:r>
              <a:rPr lang="en-US" dirty="0"/>
              <a:t> tot ‘</a:t>
            </a:r>
            <a:r>
              <a:rPr lang="en-US" dirty="0" err="1"/>
              <a:t>sjabloon</a:t>
            </a:r>
            <a:r>
              <a:rPr lang="en-US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wal</a:t>
            </a:r>
            <a:r>
              <a:rPr lang="en-US" dirty="0"/>
              <a:t> en </a:t>
            </a:r>
            <a:r>
              <a:rPr lang="en-US" dirty="0" err="1"/>
              <a:t>schip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reactie</a:t>
            </a:r>
            <a:r>
              <a:rPr lang="en-US" dirty="0"/>
              <a:t> </a:t>
            </a:r>
            <a:r>
              <a:rPr lang="en-US" dirty="0" err="1"/>
              <a:t>duurt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zorgverlener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staat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08" y="2045803"/>
            <a:ext cx="3861043" cy="26544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8946DF-BD5F-4DB5-8C2E-3FCCAF90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Verkokering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risico’s</a:t>
            </a:r>
            <a:r>
              <a:rPr lang="en-US" dirty="0"/>
              <a:t> </a:t>
            </a:r>
            <a:r>
              <a:rPr lang="en-US" dirty="0" err="1"/>
              <a:t>mee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5803"/>
            <a:ext cx="7022432" cy="3580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gereduceerd</a:t>
            </a:r>
            <a:r>
              <a:rPr lang="en-US" dirty="0"/>
              <a:t> tot ‘</a:t>
            </a:r>
            <a:r>
              <a:rPr lang="en-US" dirty="0" err="1"/>
              <a:t>sjabloon</a:t>
            </a:r>
            <a:r>
              <a:rPr lang="en-US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wal</a:t>
            </a:r>
            <a:r>
              <a:rPr lang="en-US" dirty="0"/>
              <a:t> en </a:t>
            </a:r>
            <a:r>
              <a:rPr lang="en-US" dirty="0" err="1"/>
              <a:t>schip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reactie</a:t>
            </a:r>
            <a:r>
              <a:rPr lang="en-US" dirty="0"/>
              <a:t> </a:t>
            </a:r>
            <a:r>
              <a:rPr lang="en-US" dirty="0" err="1"/>
              <a:t>duurt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zorgverlener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staat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08" y="2045803"/>
            <a:ext cx="3861043" cy="26544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8946DF-BD5F-4DB5-8C2E-3FCCAF90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471" y="2281692"/>
            <a:ext cx="557832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9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Verkokering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risico’s</a:t>
            </a:r>
            <a:r>
              <a:rPr lang="en-US" dirty="0"/>
              <a:t> </a:t>
            </a:r>
            <a:r>
              <a:rPr lang="en-US" dirty="0" err="1"/>
              <a:t>mee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5803"/>
            <a:ext cx="7022432" cy="3580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gereduceerd</a:t>
            </a:r>
            <a:r>
              <a:rPr lang="en-US" dirty="0"/>
              <a:t> tot ‘</a:t>
            </a:r>
            <a:r>
              <a:rPr lang="en-US" dirty="0" err="1"/>
              <a:t>sjabloon</a:t>
            </a:r>
            <a:r>
              <a:rPr lang="en-US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wal</a:t>
            </a:r>
            <a:r>
              <a:rPr lang="en-US" dirty="0"/>
              <a:t> en </a:t>
            </a:r>
            <a:r>
              <a:rPr lang="en-US" dirty="0" err="1"/>
              <a:t>schip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reactie</a:t>
            </a:r>
            <a:r>
              <a:rPr lang="en-US" dirty="0"/>
              <a:t> </a:t>
            </a:r>
            <a:r>
              <a:rPr lang="en-US" dirty="0" err="1"/>
              <a:t>duurt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zorgverlener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staat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08" y="2045803"/>
            <a:ext cx="3861043" cy="26544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8946DF-BD5F-4DB5-8C2E-3FCCAF90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767" y="2804330"/>
            <a:ext cx="4383404" cy="2462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162" y="2911018"/>
            <a:ext cx="3261643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Verkokering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risico’s</a:t>
            </a:r>
            <a:r>
              <a:rPr lang="en-US" dirty="0"/>
              <a:t> </a:t>
            </a:r>
            <a:r>
              <a:rPr lang="en-US" dirty="0" err="1"/>
              <a:t>mee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5803"/>
            <a:ext cx="7022432" cy="3580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gereduceerd</a:t>
            </a:r>
            <a:r>
              <a:rPr lang="en-US" dirty="0"/>
              <a:t> tot ‘</a:t>
            </a:r>
            <a:r>
              <a:rPr lang="en-US" dirty="0" err="1"/>
              <a:t>sjabloon</a:t>
            </a:r>
            <a:r>
              <a:rPr lang="en-US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wal</a:t>
            </a:r>
            <a:r>
              <a:rPr lang="en-US" dirty="0"/>
              <a:t> en </a:t>
            </a:r>
            <a:r>
              <a:rPr lang="en-US" dirty="0" err="1"/>
              <a:t>schip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reactie</a:t>
            </a:r>
            <a:r>
              <a:rPr lang="en-US" dirty="0"/>
              <a:t> </a:t>
            </a:r>
            <a:r>
              <a:rPr lang="en-US" dirty="0" err="1"/>
              <a:t>duurt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zorgverlener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staat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08" y="2045803"/>
            <a:ext cx="3861043" cy="26544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8946DF-BD5F-4DB5-8C2E-3FCCAF90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968" y="3188060"/>
            <a:ext cx="5108891" cy="3407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718" y="3373036"/>
            <a:ext cx="3456732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Verkokering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risico’s</a:t>
            </a:r>
            <a:r>
              <a:rPr lang="en-US" dirty="0"/>
              <a:t> </a:t>
            </a:r>
            <a:r>
              <a:rPr lang="en-US" dirty="0" err="1"/>
              <a:t>mee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5803"/>
            <a:ext cx="7022432" cy="358056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gereduceerd</a:t>
            </a:r>
            <a:r>
              <a:rPr lang="en-US" dirty="0"/>
              <a:t> tot ‘</a:t>
            </a:r>
            <a:r>
              <a:rPr lang="en-US" dirty="0" err="1"/>
              <a:t>sjabloon</a:t>
            </a:r>
            <a:r>
              <a:rPr lang="en-US" dirty="0"/>
              <a:t>’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Patiënt</a:t>
            </a:r>
            <a:r>
              <a:rPr lang="en-US" dirty="0"/>
              <a:t> </a:t>
            </a: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 err="1"/>
              <a:t>wal</a:t>
            </a:r>
            <a:r>
              <a:rPr lang="en-US" dirty="0"/>
              <a:t> en </a:t>
            </a:r>
            <a:r>
              <a:rPr lang="en-US" dirty="0" err="1"/>
              <a:t>schip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Open </a:t>
            </a:r>
            <a:r>
              <a:rPr lang="en-US" dirty="0" err="1"/>
              <a:t>reactie</a:t>
            </a:r>
            <a:r>
              <a:rPr lang="en-US" dirty="0"/>
              <a:t> </a:t>
            </a:r>
            <a:r>
              <a:rPr lang="en-US" dirty="0" err="1"/>
              <a:t>duurt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lang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Grijs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zorgverlener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staat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608" y="2045803"/>
            <a:ext cx="3861043" cy="26544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38946DF-BD5F-4DB5-8C2E-3FCCAF902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849" y="3836085"/>
            <a:ext cx="7169517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74" y="1006712"/>
            <a:ext cx="4845424" cy="1768475"/>
          </a:xfrm>
        </p:spPr>
        <p:txBody>
          <a:bodyPr>
            <a:normAutofit fontScale="90000"/>
          </a:bodyPr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noodzaak</a:t>
            </a:r>
            <a:r>
              <a:rPr lang="en-US" dirty="0"/>
              <a:t> tot </a:t>
            </a:r>
            <a:r>
              <a:rPr lang="en-US" dirty="0" err="1"/>
              <a:t>ontkokering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‘Bureau OPEN’?</a:t>
            </a:r>
            <a:endParaRPr lang="nl-N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4082813"/>
            <a:ext cx="5715000" cy="2085975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6851176" y="3636822"/>
            <a:ext cx="5013612" cy="2531966"/>
          </a:xfrm>
          <a:prstGeom prst="wedgeRectCallout">
            <a:avLst>
              <a:gd name="adj1" fmla="val 1039"/>
              <a:gd name="adj2" fmla="val -6789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“Dat gaf natuurlijk vijftien jaar geleden ook wel wat wrijving hè? Het was wel een beetje zo van: wij zijn bezig met incidenten, daar hebben jullie klachtenfunctionarissen niks mee te maken. Maar dat is gaandeweg dus compleet veranderd.”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6238747" y="253219"/>
            <a:ext cx="5206354" cy="2656038"/>
          </a:xfrm>
          <a:prstGeom prst="wedgeRect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 proberen nog steeds ook naar aanleiding van OPEN zo’n Bureau hier op te zetten. […] maar in het geval van een soort samenloop […] dan overleggen we wel hoor. We zitten allemaal op dezelfde vloer, dus er wordt wel laagdrempelig overlegd. </a:t>
            </a:r>
          </a:p>
        </p:txBody>
      </p:sp>
    </p:spTree>
    <p:extLst>
      <p:ext uri="{BB962C8B-B14F-4D97-AF65-F5344CB8AC3E}">
        <p14:creationId xmlns:p14="http://schemas.microsoft.com/office/powerpoint/2010/main" val="29802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7E1896-2992-48D4-85AC-95AB8AB147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A5E6F5-23C2-441A-BC49-44C33D06D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6"/>
            <a:ext cx="6609413" cy="5325533"/>
          </a:xfrm>
        </p:spPr>
        <p:txBody>
          <a:bodyPr anchor="ctr">
            <a:normAutofit/>
          </a:bodyPr>
          <a:lstStyle/>
          <a:p>
            <a:r>
              <a:rPr lang="nl-NL" sz="9600"/>
              <a:t>Panel- en zaaldiscussie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08B93E-0C39-407B-943D-71F2BAFB4C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4" y="0"/>
            <a:ext cx="46573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59B308-265B-4675-8749-359CFBFE3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21" y="1148405"/>
            <a:ext cx="4293932" cy="45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_NameBumper_ArnoAkkermans">
            <a:hlinkClick r:id="" action="ppaction://media"/>
            <a:extLst>
              <a:ext uri="{FF2B5EF4-FFF2-40B4-BE49-F238E27FC236}">
                <a16:creationId xmlns:a16="http://schemas.microsoft.com/office/drawing/2014/main" id="{49729751-1894-4752-AAFD-F584342690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6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_NameBumper_JohanLegemaate">
            <a:hlinkClick r:id="" action="ppaction://media"/>
            <a:extLst>
              <a:ext uri="{FF2B5EF4-FFF2-40B4-BE49-F238E27FC236}">
                <a16:creationId xmlns:a16="http://schemas.microsoft.com/office/drawing/2014/main" id="{D522D530-07FE-4F53-B1D6-C9587A7BD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2847" y="714632"/>
            <a:ext cx="7010399" cy="1356360"/>
          </a:xfrm>
        </p:spPr>
        <p:txBody>
          <a:bodyPr/>
          <a:lstStyle/>
          <a:p>
            <a:r>
              <a:rPr lang="nl-NL"/>
              <a:t>Wat is een ‘just culture’?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2055" y="1975022"/>
            <a:ext cx="8287676" cy="4038600"/>
          </a:xfrm>
        </p:spPr>
        <p:txBody>
          <a:bodyPr>
            <a:normAutofit lnSpcReduction="10000"/>
          </a:bodyPr>
          <a:lstStyle/>
          <a:p>
            <a:r>
              <a:rPr lang="en-US" sz="2800"/>
              <a:t>“What is needed is a “just culture”, an atmosphere of trust in which people are encouraged, even rewarded, for providing essential safety-related information - but in which they are also clear about where the line must be drawn between acceptable and unacceptable behavior”. </a:t>
            </a:r>
          </a:p>
          <a:p>
            <a:endParaRPr lang="en-US" sz="2800"/>
          </a:p>
          <a:p>
            <a:r>
              <a:rPr lang="en-US" sz="2800"/>
              <a:t>Onaanvaardbaar: opzet of grove nalatigheid</a:t>
            </a:r>
          </a:p>
          <a:p>
            <a:endParaRPr lang="en-US" sz="2800"/>
          </a:p>
          <a:p>
            <a:r>
              <a:rPr lang="en-US" sz="2800"/>
              <a:t>Recenter: Safety 2.0 &gt; leren van wat goed gaat</a:t>
            </a:r>
          </a:p>
          <a:p>
            <a:pPr marL="45720" indent="0">
              <a:buNone/>
            </a:pPr>
            <a:endParaRPr lang="en-US" sz="2800"/>
          </a:p>
          <a:p>
            <a:endParaRPr lang="nl-NL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048" y="238897"/>
            <a:ext cx="2907956" cy="64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nl-NL" sz="4400">
                <a:solidFill>
                  <a:srgbClr val="FFFFFF"/>
                </a:solidFill>
              </a:rPr>
              <a:t>Gevolgen van de ‘just culture’ benadering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r>
              <a:rPr lang="nl-NL" u="sng"/>
              <a:t>Algemeen</a:t>
            </a:r>
            <a:r>
              <a:rPr lang="nl-NL"/>
              <a:t>: meer in het algemeen: een cultuur waarin (de mogelijkheid tot) leren centraal staat; geen ‘naming and shaming’</a:t>
            </a:r>
          </a:p>
          <a:p>
            <a:endParaRPr lang="nl-NL"/>
          </a:p>
          <a:p>
            <a:r>
              <a:rPr lang="nl-NL" u="sng"/>
              <a:t>Specifiek</a:t>
            </a:r>
            <a:r>
              <a:rPr lang="nl-NL"/>
              <a:t>: ‘Blame free reporting’/veilig melden: kunnen melden van incidenten zonder bevreesd te hoeven zijn dat de melding in een juridische procedure tegen je gebruikt wordt</a:t>
            </a:r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65CBCF-6FB5-4729-919F-D0ECCBC83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Illustratie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22" y="2011363"/>
            <a:ext cx="5646830" cy="3767137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4A3C795-E03F-4A8C-8693-022E282D3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Ontwikkelingen in Nederland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64623" y="1726475"/>
            <a:ext cx="7819768" cy="4038600"/>
          </a:xfrm>
        </p:spPr>
        <p:txBody>
          <a:bodyPr>
            <a:noAutofit/>
          </a:bodyPr>
          <a:lstStyle/>
          <a:p>
            <a:r>
              <a:rPr lang="nl-NL" sz="2400" dirty="0"/>
              <a:t>Ontwikkeling van veilig melden-systemen, veelal op afdelingsniveau (Isala, 2003)</a:t>
            </a:r>
          </a:p>
          <a:p>
            <a:endParaRPr lang="nl-NL" sz="2400" dirty="0"/>
          </a:p>
          <a:p>
            <a:r>
              <a:rPr lang="nl-NL" sz="2400" dirty="0"/>
              <a:t>Afspraken over veilig melden: Beleidsdocument (2007)</a:t>
            </a:r>
          </a:p>
          <a:p>
            <a:endParaRPr lang="nl-NL" sz="2400" dirty="0"/>
          </a:p>
          <a:p>
            <a:r>
              <a:rPr lang="nl-NL" sz="2400" dirty="0"/>
              <a:t>Ontwikkelingen in de rechtspraak</a:t>
            </a:r>
          </a:p>
          <a:p>
            <a:endParaRPr lang="nl-NL" sz="2400" dirty="0"/>
          </a:p>
          <a:p>
            <a:r>
              <a:rPr lang="nl-NL" sz="2400" dirty="0"/>
              <a:t>Wettelijke regeling veilig melden sinds 2016 (art. 9 lid 6  van de Wet kwaliteit, klachten en geschillen zorg)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3022" y="2923657"/>
            <a:ext cx="2561595" cy="36557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BB82209-E70B-43AB-B518-3D4E73B38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674" y="764373"/>
            <a:ext cx="11227526" cy="1293028"/>
          </a:xfrm>
        </p:spPr>
        <p:txBody>
          <a:bodyPr>
            <a:normAutofit/>
          </a:bodyPr>
          <a:lstStyle/>
          <a:p>
            <a:r>
              <a:rPr lang="nl-NL" sz="4200" dirty="0"/>
              <a:t>Tegengeluid 1: ‘</a:t>
            </a:r>
            <a:r>
              <a:rPr lang="nl-NL" sz="4200" dirty="0" err="1"/>
              <a:t>just</a:t>
            </a:r>
            <a:r>
              <a:rPr lang="nl-NL" sz="4200" dirty="0"/>
              <a:t> culture’ gaat niet ver genoeg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Uit de hoek van zorgprofessionals: de ‘</a:t>
            </a:r>
            <a:r>
              <a:rPr lang="nl-NL" sz="2800" dirty="0" err="1"/>
              <a:t>just</a:t>
            </a:r>
            <a:r>
              <a:rPr lang="nl-NL" sz="2800" dirty="0"/>
              <a:t> culture’ is nog niet ver genoeg doorgevoerd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030" y="3259981"/>
            <a:ext cx="7578809" cy="31531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A21B3A3-C039-4AFF-AD9E-85289F7F9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0926" y="764373"/>
            <a:ext cx="11175274" cy="1293028"/>
          </a:xfrm>
        </p:spPr>
        <p:txBody>
          <a:bodyPr>
            <a:normAutofit/>
          </a:bodyPr>
          <a:lstStyle/>
          <a:p>
            <a:r>
              <a:rPr lang="nl-NL" sz="4200" dirty="0"/>
              <a:t>Tegengeluid 2: ‘</a:t>
            </a:r>
            <a:r>
              <a:rPr lang="nl-NL" sz="4200" dirty="0" err="1"/>
              <a:t>just</a:t>
            </a:r>
            <a:r>
              <a:rPr lang="nl-NL" sz="4200" dirty="0"/>
              <a:t> culture’ gaat te ver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sz="2900" dirty="0"/>
              <a:t>Uit de hoek van patiëntenorganisaties en advocatuur: ‘Just culture/veilig melden’ ondermijnt de rechtspositie van de patiënt</a:t>
            </a:r>
          </a:p>
          <a:p>
            <a:endParaRPr lang="nl-NL" sz="2900" dirty="0"/>
          </a:p>
          <a:p>
            <a:r>
              <a:rPr lang="nl-NL" sz="2900" dirty="0"/>
              <a:t>Verwarring door begrip ‘</a:t>
            </a:r>
            <a:r>
              <a:rPr lang="nl-NL" sz="2900" dirty="0" err="1"/>
              <a:t>blame</a:t>
            </a:r>
            <a:r>
              <a:rPr lang="nl-NL" sz="2900" dirty="0"/>
              <a:t> free </a:t>
            </a:r>
            <a:r>
              <a:rPr lang="nl-NL" sz="2900" dirty="0" err="1"/>
              <a:t>reporting</a:t>
            </a:r>
            <a:r>
              <a:rPr lang="nl-NL" sz="2900" dirty="0"/>
              <a:t>’: suggestie van immuniteit</a:t>
            </a:r>
          </a:p>
          <a:p>
            <a:endParaRPr lang="nl-NL" sz="2900" dirty="0"/>
          </a:p>
          <a:p>
            <a:r>
              <a:rPr lang="nl-NL" sz="2900" dirty="0"/>
              <a:t>Alleen maatschappelijk draagvlak voor ‘</a:t>
            </a:r>
            <a:r>
              <a:rPr lang="nl-NL" sz="2900" dirty="0" err="1"/>
              <a:t>just</a:t>
            </a:r>
            <a:r>
              <a:rPr lang="nl-NL" sz="2900" dirty="0"/>
              <a:t> culture’/veilig melden als recht </a:t>
            </a:r>
            <a:r>
              <a:rPr lang="nl-NL" sz="2900" dirty="0" err="1"/>
              <a:t>patient</a:t>
            </a:r>
            <a:r>
              <a:rPr lang="nl-NL" sz="2900" dirty="0"/>
              <a:t> op goed geregeld is</a:t>
            </a:r>
          </a:p>
          <a:p>
            <a:endParaRPr lang="nl-NL" sz="2900" dirty="0"/>
          </a:p>
          <a:p>
            <a:r>
              <a:rPr lang="nl-NL" sz="2900" dirty="0"/>
              <a:t>Veilig melden beschermt de melder tegen acties van werkgever of toezichthouder, maar doet niet af aan klachtrecht patiënt</a:t>
            </a:r>
          </a:p>
          <a:p>
            <a:pPr marL="45720" indent="0">
              <a:buNone/>
            </a:pPr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F32993-25D1-4D15-A306-2BACF2CAF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42" y="199134"/>
            <a:ext cx="1388719" cy="1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674</Words>
  <Application>Microsoft Office PowerPoint</Application>
  <PresentationFormat>Widescreen</PresentationFormat>
  <Paragraphs>75</Paragraphs>
  <Slides>27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Kantoorthema</vt:lpstr>
      <vt:lpstr>Metropolitan</vt:lpstr>
      <vt:lpstr>PowerPoint Presentation</vt:lpstr>
      <vt:lpstr>PowerPoint Presentation</vt:lpstr>
      <vt:lpstr>PowerPoint Presentation</vt:lpstr>
      <vt:lpstr>Wat is een ‘just culture’?</vt:lpstr>
      <vt:lpstr>Gevolgen van de ‘just culture’ benadering</vt:lpstr>
      <vt:lpstr>Illustratie</vt:lpstr>
      <vt:lpstr>Ontwikkelingen in Nederland</vt:lpstr>
      <vt:lpstr>Tegengeluid 1: ‘just culture’ gaat niet ver genoeg</vt:lpstr>
      <vt:lpstr>Tegengeluid 2: ‘just culture’ gaat te ver</vt:lpstr>
      <vt:lpstr>Het gaat om de balans: aandacht  voor zorgverlener en patiënt </vt:lpstr>
      <vt:lpstr>J. Legemaate, Henk Leenen- lezing 2018 (TvGR 2018, nr. 3)</vt:lpstr>
      <vt:lpstr>De optelsom van het OPEN-project tot nu toe:  ’Just Culture’ in brede zin </vt:lpstr>
      <vt:lpstr>      Dank voor uw aandacht</vt:lpstr>
      <vt:lpstr>PowerPoint Presentation</vt:lpstr>
      <vt:lpstr>Zaaldiscussie</vt:lpstr>
      <vt:lpstr>Pauze</vt:lpstr>
      <vt:lpstr>PowerPoint Presentation</vt:lpstr>
      <vt:lpstr>Er kan veel spelen na een ‘gebeurtenis’</vt:lpstr>
      <vt:lpstr>PowerPoint Presentation</vt:lpstr>
      <vt:lpstr>Verkokering brengt risico’s mee</vt:lpstr>
      <vt:lpstr>Verkokering brengt risico’s mee</vt:lpstr>
      <vt:lpstr>Verkokering brengt risico’s mee</vt:lpstr>
      <vt:lpstr>Verkokering brengt risico’s mee</vt:lpstr>
      <vt:lpstr>Verkokering brengt risico’s mee</vt:lpstr>
      <vt:lpstr>Is er een noodzaak tot ontkokering in een ‘Bureau OPEN’?</vt:lpstr>
      <vt:lpstr>Panel- en zaaldiscussie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Fonds Slachtofferhulp</dc:creator>
  <cp:lastModifiedBy>Laarman, B.S.</cp:lastModifiedBy>
  <cp:revision>7</cp:revision>
  <dcterms:created xsi:type="dcterms:W3CDTF">2018-11-29T19:25:45Z</dcterms:created>
  <dcterms:modified xsi:type="dcterms:W3CDTF">2018-11-30T09:40:44Z</dcterms:modified>
</cp:coreProperties>
</file>